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66" r:id="rId2"/>
    <p:sldId id="361" r:id="rId3"/>
    <p:sldId id="333" r:id="rId4"/>
    <p:sldId id="362" r:id="rId5"/>
    <p:sldId id="360" r:id="rId6"/>
    <p:sldId id="357" r:id="rId7"/>
    <p:sldId id="367" r:id="rId8"/>
    <p:sldId id="379" r:id="rId9"/>
    <p:sldId id="380" r:id="rId10"/>
    <p:sldId id="366" r:id="rId11"/>
    <p:sldId id="281" r:id="rId12"/>
    <p:sldId id="359" r:id="rId13"/>
    <p:sldId id="364" r:id="rId14"/>
    <p:sldId id="365" r:id="rId15"/>
    <p:sldId id="363" r:id="rId16"/>
    <p:sldId id="381" r:id="rId17"/>
    <p:sldId id="352" r:id="rId18"/>
    <p:sldId id="372" r:id="rId19"/>
    <p:sldId id="373" r:id="rId20"/>
    <p:sldId id="355" r:id="rId21"/>
    <p:sldId id="368" r:id="rId22"/>
    <p:sldId id="369" r:id="rId23"/>
    <p:sldId id="374" r:id="rId24"/>
    <p:sldId id="382" r:id="rId25"/>
    <p:sldId id="376" r:id="rId26"/>
    <p:sldId id="375" r:id="rId27"/>
    <p:sldId id="327" r:id="rId2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세완 이" initials="세이" lastIdx="1" clrIdx="0">
    <p:extLst>
      <p:ext uri="{19B8F6BF-5375-455C-9EA6-DF929625EA0E}">
        <p15:presenceInfo xmlns:p15="http://schemas.microsoft.com/office/powerpoint/2012/main" userId="f1ce198ba1368ec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204" autoAdjust="0"/>
    <p:restoredTop sz="94660"/>
  </p:normalViewPr>
  <p:slideViewPr>
    <p:cSldViewPr snapToGrid="0">
      <p:cViewPr varScale="1">
        <p:scale>
          <a:sx n="85" d="100"/>
          <a:sy n="85" d="100"/>
        </p:scale>
        <p:origin x="581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59BC26-5D15-47C8-B6DD-60B449530D6C}" type="datetimeFigureOut">
              <a:rPr lang="ko-KR" altLang="en-US" smtClean="0"/>
              <a:t>2024-02-16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1C58FE-8B37-40F2-AAE2-F0468C6902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09896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FFDBC9-7EB0-4622-A01E-FE6830DF7B70}" type="datetime1">
              <a:rPr lang="ko-KR" altLang="en-US" smtClean="0"/>
              <a:t>2024-02-16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69094B-BC88-4327-90ED-6D31623714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78834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9AA6A3-4C43-4144-9DC6-FA96C65FF92A}" type="datetime1">
              <a:rPr lang="ko-KR" altLang="en-US" smtClean="0"/>
              <a:t>2024-02-16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69094B-BC88-4327-90ED-6D31623714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38594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1F8F6F-792F-462B-A0C0-930DD0FCECD3}" type="datetime1">
              <a:rPr lang="ko-KR" altLang="en-US" smtClean="0"/>
              <a:t>2024-02-16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69094B-BC88-4327-90ED-6D31623714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61530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3C72F-182B-48AE-8884-6BB0F73B374A}" type="datetime1">
              <a:rPr lang="ko-KR" altLang="en-US" smtClean="0"/>
              <a:t>2024-02-16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69094B-BC88-4327-90ED-6D31623714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99106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D6E80-C40E-47ED-8286-D01EEE86730D}" type="datetime1">
              <a:rPr lang="ko-KR" altLang="en-US" smtClean="0"/>
              <a:t>2024-02-16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69094B-BC88-4327-90ED-6D31623714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85172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61DDF-E916-4296-A42F-D5AC936071B3}" type="datetime1">
              <a:rPr lang="ko-KR" altLang="en-US" smtClean="0"/>
              <a:t>2024-02-16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69094B-BC88-4327-90ED-6D31623714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79646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9BF82F-7ED8-4CD7-8723-9C4EB1E0C353}" type="datetime1">
              <a:rPr lang="ko-KR" altLang="en-US" smtClean="0"/>
              <a:t>2024-02-16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69094B-BC88-4327-90ED-6D31623714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27979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CDA196-D014-4E00-9D5C-F3037EA795DA}" type="datetime1">
              <a:rPr lang="ko-KR" altLang="en-US" smtClean="0"/>
              <a:t>2024-02-16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69094B-BC88-4327-90ED-6D31623714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94042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3423C-914A-4600-A5A8-E801A2B08DAE}" type="datetime1">
              <a:rPr lang="ko-KR" altLang="en-US" smtClean="0"/>
              <a:t>2024-02-16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69094B-BC88-4327-90ED-6D31623714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97236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A1989-37A2-4337-9BF5-BB15FD230E13}" type="datetime1">
              <a:rPr lang="ko-KR" altLang="en-US" smtClean="0"/>
              <a:t>2024-02-16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69094B-BC88-4327-90ED-6D31623714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04077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4B456-0E1A-43B3-88AA-9FF249C1B8A1}" type="datetime1">
              <a:rPr lang="ko-KR" altLang="en-US" smtClean="0"/>
              <a:t>2024-02-16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69094B-BC88-4327-90ED-6D31623714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82611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5AE89B-12EE-4EED-809C-9FE0C13E9DA9}" type="datetime1">
              <a:rPr lang="ko-KR" altLang="en-US" smtClean="0"/>
              <a:t>2024-02-16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69094B-BC88-4327-90ED-6D31623714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92324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6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41.png"/><Relationship Id="rId4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71547" y="1304925"/>
            <a:ext cx="10248900" cy="2133600"/>
          </a:xfrm>
        </p:spPr>
        <p:txBody>
          <a:bodyPr>
            <a:normAutofit/>
          </a:bodyPr>
          <a:lstStyle/>
          <a:p>
            <a:r>
              <a:rPr lang="en-US" altLang="ko-KR" sz="5300" dirty="0">
                <a:solidFill>
                  <a:srgbClr val="7030A0"/>
                </a:solidFill>
                <a:latin typeface="a드림고딕2" panose="02020600000000000000" pitchFamily="18" charset="-127"/>
                <a:ea typeface="a드림고딕2" panose="02020600000000000000" pitchFamily="18" charset="-127"/>
              </a:rPr>
              <a:t>D</a:t>
            </a:r>
            <a:r>
              <a:rPr lang="en-US" altLang="ko-KR" sz="5300" dirty="0">
                <a:latin typeface="a드림고딕2" panose="02020600000000000000" pitchFamily="18" charset="-127"/>
                <a:ea typeface="a드림고딕2" panose="02020600000000000000" pitchFamily="18" charset="-127"/>
              </a:rPr>
              <a:t>igital </a:t>
            </a:r>
            <a:r>
              <a:rPr lang="en-US" altLang="ko-KR" sz="5300" dirty="0">
                <a:solidFill>
                  <a:srgbClr val="7030A0"/>
                </a:solidFill>
                <a:latin typeface="a드림고딕2" panose="02020600000000000000" pitchFamily="18" charset="-127"/>
                <a:ea typeface="a드림고딕2" panose="02020600000000000000" pitchFamily="18" charset="-127"/>
              </a:rPr>
              <a:t>I</a:t>
            </a:r>
            <a:r>
              <a:rPr lang="en-US" altLang="ko-KR" sz="5300" dirty="0">
                <a:latin typeface="a드림고딕2" panose="02020600000000000000" pitchFamily="18" charset="-127"/>
                <a:ea typeface="a드림고딕2" panose="02020600000000000000" pitchFamily="18" charset="-127"/>
              </a:rPr>
              <a:t>mage </a:t>
            </a:r>
            <a:r>
              <a:rPr lang="en-US" altLang="ko-KR" sz="5300" dirty="0">
                <a:solidFill>
                  <a:srgbClr val="7030A0"/>
                </a:solidFill>
                <a:latin typeface="a드림고딕2" panose="02020600000000000000" pitchFamily="18" charset="-127"/>
                <a:ea typeface="a드림고딕2" panose="02020600000000000000" pitchFamily="18" charset="-127"/>
              </a:rPr>
              <a:t>P</a:t>
            </a:r>
            <a:r>
              <a:rPr lang="en-US" altLang="ko-KR" sz="5300" dirty="0">
                <a:latin typeface="a드림고딕2" panose="02020600000000000000" pitchFamily="18" charset="-127"/>
                <a:ea typeface="a드림고딕2" panose="02020600000000000000" pitchFamily="18" charset="-127"/>
              </a:rPr>
              <a:t>rocessing</a:t>
            </a:r>
            <a:br>
              <a:rPr lang="en-US" altLang="ko-KR" sz="3600" dirty="0">
                <a:latin typeface="a드림고딕2" panose="02020600000000000000" pitchFamily="18" charset="-127"/>
                <a:ea typeface="a드림고딕2" panose="02020600000000000000" pitchFamily="18" charset="-127"/>
              </a:rPr>
            </a:br>
            <a:br>
              <a:rPr lang="en-US" altLang="ko-KR" sz="3600" dirty="0">
                <a:latin typeface="a드림고딕2" panose="02020600000000000000" pitchFamily="18" charset="-127"/>
                <a:ea typeface="a드림고딕2" panose="02020600000000000000" pitchFamily="18" charset="-127"/>
              </a:rPr>
            </a:br>
            <a:r>
              <a:rPr lang="en-US" altLang="ko-KR" sz="2400" dirty="0">
                <a:latin typeface="a드림고딕2" panose="02020600000000000000" pitchFamily="18" charset="-127"/>
                <a:ea typeface="a드림고딕2" panose="02020600000000000000" pitchFamily="18" charset="-127"/>
              </a:rPr>
              <a:t>Chapter 3: Intensity Transformations and Spatial Filtering</a:t>
            </a:r>
            <a:endParaRPr lang="ko-KR" altLang="en-US" sz="2400" dirty="0">
              <a:latin typeface="a드림고딕2" panose="02020600000000000000" pitchFamily="18" charset="-127"/>
              <a:ea typeface="a드림고딕2" panose="02020600000000000000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52400" y="142875"/>
            <a:ext cx="11887200" cy="6591300"/>
          </a:xfrm>
          <a:prstGeom prst="rect">
            <a:avLst/>
          </a:prstGeom>
          <a:noFill/>
          <a:ln w="38100">
            <a:solidFill>
              <a:schemeClr val="tx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919660" y="4654034"/>
            <a:ext cx="2352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바람새B" panose="02020600000000000000" pitchFamily="18" charset="-127"/>
                <a:ea typeface="a바람새B" panose="02020600000000000000" pitchFamily="18" charset="-127"/>
              </a:rPr>
              <a:t>2020112275 </a:t>
            </a:r>
            <a:r>
              <a:rPr lang="ko-KR" altLang="en-US" dirty="0">
                <a:latin typeface="a바람새B" panose="02020600000000000000" pitchFamily="18" charset="-127"/>
                <a:ea typeface="a바람새B" panose="02020600000000000000" pitchFamily="18" charset="-127"/>
              </a:rPr>
              <a:t>이세완</a:t>
            </a:r>
          </a:p>
        </p:txBody>
      </p:sp>
      <p:sp>
        <p:nvSpPr>
          <p:cNvPr id="5" name="모서리가 둥근 직사각형 4"/>
          <p:cNvSpPr/>
          <p:nvPr/>
        </p:nvSpPr>
        <p:spPr>
          <a:xfrm>
            <a:off x="4391022" y="4600575"/>
            <a:ext cx="3409950" cy="476250"/>
          </a:xfrm>
          <a:prstGeom prst="roundRec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298450" y="3414903"/>
            <a:ext cx="35950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dirty="0">
                <a:latin typeface="a드림고딕2" panose="02020600000000000000" pitchFamily="18" charset="-127"/>
                <a:ea typeface="a드림고딕2" panose="02020600000000000000" pitchFamily="18" charset="-127"/>
              </a:rPr>
              <a:t>3.6</a:t>
            </a:r>
            <a:r>
              <a:rPr lang="en-US" altLang="ko-KR" sz="2000" dirty="0">
                <a:latin typeface="a드림고딕2" panose="02020600000000000000" pitchFamily="18" charset="-127"/>
                <a:ea typeface="a드림고딕2" panose="02020600000000000000" pitchFamily="18" charset="-127"/>
              </a:rPr>
              <a:t> </a:t>
            </a:r>
            <a:r>
              <a:rPr lang="en-US" altLang="ko-KR" sz="1800" dirty="0">
                <a:latin typeface="a드림고딕2" panose="02020600000000000000" pitchFamily="18" charset="-127"/>
                <a:ea typeface="a드림고딕2" panose="02020600000000000000" pitchFamily="18" charset="-127"/>
              </a:rPr>
              <a:t>Sharpening Spatial Filters(3,4)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4E5D0F0-E8A1-3008-F86C-942545D32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69094B-BC88-4327-90ED-6D31623714BF}" type="slidenum">
              <a:rPr lang="ko-KR" altLang="en-US" smtClean="0"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595160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B22768-87EF-A6A9-E491-EB77207B8B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B323F0-F352-D1AE-DCD5-05CAB2C5F6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31109"/>
            <a:ext cx="9144000" cy="648773"/>
          </a:xfrm>
        </p:spPr>
        <p:txBody>
          <a:bodyPr anchor="ctr">
            <a:normAutofit/>
          </a:bodyPr>
          <a:lstStyle/>
          <a:p>
            <a:r>
              <a:rPr lang="en-US" altLang="ko-KR" sz="3200" dirty="0">
                <a:latin typeface="a드림고딕2" panose="02020600000000000000" pitchFamily="18" charset="-127"/>
                <a:ea typeface="a드림고딕2" panose="02020600000000000000" pitchFamily="18" charset="-127"/>
              </a:rPr>
              <a:t>Homework</a:t>
            </a:r>
            <a:endParaRPr lang="ko-KR" altLang="en-US" sz="3200" dirty="0">
              <a:latin typeface="a드림고딕2" panose="02020600000000000000" pitchFamily="18" charset="-127"/>
              <a:ea typeface="a드림고딕2" panose="02020600000000000000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D51A5CA-5EEF-152C-5173-2CA4B3ED578E}"/>
              </a:ext>
            </a:extLst>
          </p:cNvPr>
          <p:cNvSpPr/>
          <p:nvPr/>
        </p:nvSpPr>
        <p:spPr>
          <a:xfrm>
            <a:off x="123288" y="133350"/>
            <a:ext cx="11887200" cy="6591300"/>
          </a:xfrm>
          <a:prstGeom prst="rect">
            <a:avLst/>
          </a:prstGeom>
          <a:noFill/>
          <a:ln w="38100">
            <a:solidFill>
              <a:schemeClr val="tx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03F85B-2597-2159-F20F-66CCD8D4ECC9}"/>
              </a:ext>
            </a:extLst>
          </p:cNvPr>
          <p:cNvSpPr txBox="1"/>
          <p:nvPr/>
        </p:nvSpPr>
        <p:spPr>
          <a:xfrm>
            <a:off x="2793507" y="677419"/>
            <a:ext cx="6629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err="1">
                <a:solidFill>
                  <a:schemeClr val="tx1"/>
                </a:solidFill>
                <a:latin typeface="a드림고딕2" panose="02020600000000000000" pitchFamily="18" charset="-127"/>
                <a:ea typeface="a드림고딕2" panose="02020600000000000000" pitchFamily="18" charset="-127"/>
              </a:rPr>
              <a:t>Retinex</a:t>
            </a:r>
            <a:endParaRPr lang="ko-KR" altLang="en-US" sz="1400" dirty="0"/>
          </a:p>
        </p:txBody>
      </p:sp>
      <p:sp>
        <p:nvSpPr>
          <p:cNvPr id="18" name="슬라이드 번호 개체 틀 17">
            <a:extLst>
              <a:ext uri="{FF2B5EF4-FFF2-40B4-BE49-F238E27FC236}">
                <a16:creationId xmlns:a16="http://schemas.microsoft.com/office/drawing/2014/main" id="{EE6C2537-2D3F-8F05-8BD1-6654E1249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69094B-BC88-4327-90ED-6D31623714BF}" type="slidenum">
              <a:rPr lang="ko-KR" altLang="en-US" smtClean="0"/>
              <a:t>10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0D44BB4-B4FC-B18F-F1EC-D1E9C09679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9050" y="3909422"/>
            <a:ext cx="3698395" cy="267906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09518CA-FD20-4F44-AB95-9B201C0F62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6888" y="3916212"/>
            <a:ext cx="3638893" cy="267906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8FF423C-21D0-1FAA-30BF-4B25583A09A5}"/>
              </a:ext>
            </a:extLst>
          </p:cNvPr>
          <p:cNvSpPr txBox="1"/>
          <p:nvPr/>
        </p:nvSpPr>
        <p:spPr>
          <a:xfrm>
            <a:off x="3020395" y="779881"/>
            <a:ext cx="2648034" cy="317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accent5"/>
                </a:solidFill>
              </a:rPr>
              <a:t>＜</a:t>
            </a:r>
            <a:r>
              <a:rPr lang="en-US" altLang="ko-KR" sz="1400" b="1" dirty="0">
                <a:solidFill>
                  <a:schemeClr val="accent5"/>
                </a:solidFill>
              </a:rPr>
              <a:t>Original&gt;</a:t>
            </a:r>
            <a:endParaRPr lang="ko-KR" altLang="en-US" sz="1400" b="1" dirty="0">
              <a:solidFill>
                <a:schemeClr val="accent5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718AFA-9434-8E92-8954-15E46B5D9702}"/>
              </a:ext>
            </a:extLst>
          </p:cNvPr>
          <p:cNvSpPr txBox="1"/>
          <p:nvPr/>
        </p:nvSpPr>
        <p:spPr>
          <a:xfrm>
            <a:off x="6481280" y="779881"/>
            <a:ext cx="2648034" cy="317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accent5"/>
                </a:solidFill>
              </a:rPr>
              <a:t>＜</a:t>
            </a:r>
            <a:r>
              <a:rPr lang="en-US" altLang="ko-KR" sz="1400" b="1" dirty="0">
                <a:solidFill>
                  <a:schemeClr val="accent5"/>
                </a:solidFill>
              </a:rPr>
              <a:t>Original + </a:t>
            </a:r>
            <a:r>
              <a:rPr lang="en-US" altLang="ko-KR" sz="1400" b="1" dirty="0" err="1">
                <a:solidFill>
                  <a:schemeClr val="accent5"/>
                </a:solidFill>
              </a:rPr>
              <a:t>Retinex</a:t>
            </a:r>
            <a:r>
              <a:rPr lang="en-US" altLang="ko-KR" sz="1400" b="1" dirty="0">
                <a:solidFill>
                  <a:schemeClr val="accent5"/>
                </a:solidFill>
              </a:rPr>
              <a:t> &gt;</a:t>
            </a:r>
            <a:endParaRPr lang="ko-KR" altLang="en-US" sz="1400" b="1" dirty="0">
              <a:solidFill>
                <a:schemeClr val="accent5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36E99DE-2DB8-BFE0-F4D8-82746DA0D2A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0031"/>
          <a:stretch/>
        </p:blipFill>
        <p:spPr>
          <a:xfrm>
            <a:off x="3020395" y="1107775"/>
            <a:ext cx="2690327" cy="267906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B0266B9-2FE1-0056-727A-4E1B494264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1280" y="1107775"/>
            <a:ext cx="2689452" cy="2679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7961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31109"/>
            <a:ext cx="9144000" cy="648773"/>
          </a:xfrm>
        </p:spPr>
        <p:txBody>
          <a:bodyPr anchor="ctr">
            <a:normAutofit/>
          </a:bodyPr>
          <a:lstStyle/>
          <a:p>
            <a:r>
              <a:rPr lang="en-US" altLang="ko-KR" sz="3200" dirty="0">
                <a:latin typeface="a드림고딕2" panose="02020600000000000000" pitchFamily="18" charset="-127"/>
                <a:ea typeface="a드림고딕2" panose="02020600000000000000" pitchFamily="18" charset="-127"/>
              </a:rPr>
              <a:t>3.6</a:t>
            </a:r>
            <a:r>
              <a:rPr lang="en-US" altLang="ko-KR" sz="3600" dirty="0">
                <a:latin typeface="a드림고딕2" panose="02020600000000000000" pitchFamily="18" charset="-127"/>
                <a:ea typeface="a드림고딕2" panose="02020600000000000000" pitchFamily="18" charset="-127"/>
              </a:rPr>
              <a:t> </a:t>
            </a:r>
            <a:r>
              <a:rPr lang="en-US" altLang="ko-KR" sz="3200" dirty="0">
                <a:latin typeface="a드림고딕2" panose="02020600000000000000" pitchFamily="18" charset="-127"/>
                <a:ea typeface="a드림고딕2" panose="02020600000000000000" pitchFamily="18" charset="-127"/>
              </a:rPr>
              <a:t>Sharpening Spatial Filters</a:t>
            </a:r>
            <a:endParaRPr lang="ko-KR" altLang="en-US" sz="3200" dirty="0">
              <a:latin typeface="a드림고딕2" panose="02020600000000000000" pitchFamily="18" charset="-127"/>
              <a:ea typeface="a드림고딕2" panose="02020600000000000000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52400" y="142875"/>
            <a:ext cx="11887200" cy="6591300"/>
          </a:xfrm>
          <a:prstGeom prst="rect">
            <a:avLst/>
          </a:prstGeom>
          <a:noFill/>
          <a:ln w="38100">
            <a:solidFill>
              <a:schemeClr val="tx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577DB0F7-D861-4CBE-6C78-EB4D3967A5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69094B-BC88-4327-90ED-6D31623714BF}" type="slidenum">
              <a:rPr lang="ko-KR" altLang="en-US" smtClean="0"/>
              <a:t>11</a:t>
            </a:fld>
            <a:endParaRPr lang="ko-KR" altLang="en-US" dirty="0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D470E2B6-3682-E6B4-1421-005D455A5E68}"/>
              </a:ext>
            </a:extLst>
          </p:cNvPr>
          <p:cNvSpPr/>
          <p:nvPr/>
        </p:nvSpPr>
        <p:spPr>
          <a:xfrm>
            <a:off x="658903" y="3438525"/>
            <a:ext cx="5011273" cy="1562817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a드림고딕2" panose="02020600000000000000" pitchFamily="18" charset="-127"/>
                <a:ea typeface="a드림고딕2" panose="02020600000000000000" pitchFamily="18" charset="-127"/>
              </a:rPr>
              <a:t>3.6.3 Unsharp Masking and </a:t>
            </a:r>
            <a:r>
              <a:rPr lang="en-US" altLang="ko-KR" dirty="0" err="1">
                <a:solidFill>
                  <a:schemeClr val="tx1"/>
                </a:solidFill>
                <a:latin typeface="a드림고딕2" panose="02020600000000000000" pitchFamily="18" charset="-127"/>
                <a:ea typeface="a드림고딕2" panose="02020600000000000000" pitchFamily="18" charset="-127"/>
              </a:rPr>
              <a:t>Highboost</a:t>
            </a:r>
            <a:r>
              <a:rPr lang="en-US" altLang="ko-KR" dirty="0">
                <a:solidFill>
                  <a:schemeClr val="tx1"/>
                </a:solidFill>
                <a:latin typeface="a드림고딕2" panose="02020600000000000000" pitchFamily="18" charset="-127"/>
                <a:ea typeface="a드림고딕2" panose="02020600000000000000" pitchFamily="18" charset="-127"/>
              </a:rPr>
              <a:t> Filtering</a:t>
            </a:r>
            <a:endParaRPr lang="ko-KR" altLang="en-US" dirty="0">
              <a:solidFill>
                <a:schemeClr val="tx1"/>
              </a:solidFill>
              <a:latin typeface="a드림고딕2" panose="02020600000000000000" pitchFamily="18" charset="-127"/>
              <a:ea typeface="a드림고딕2" panose="02020600000000000000" pitchFamily="18" charset="-127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E6A02540-8774-A7DF-4809-6DC0B602BCBD}"/>
              </a:ext>
            </a:extLst>
          </p:cNvPr>
          <p:cNvSpPr/>
          <p:nvPr/>
        </p:nvSpPr>
        <p:spPr>
          <a:xfrm>
            <a:off x="6521826" y="3438525"/>
            <a:ext cx="5011273" cy="1562817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a드림고딕2" panose="02020600000000000000" pitchFamily="18" charset="-127"/>
                <a:ea typeface="a드림고딕2" panose="02020600000000000000" pitchFamily="18" charset="-127"/>
              </a:rPr>
              <a:t>3.6.4 Using First-Order Derivatives for(Nonlinear) Image Sharpening – The Gradient</a:t>
            </a:r>
            <a:endParaRPr lang="ko-KR" altLang="en-US" dirty="0">
              <a:solidFill>
                <a:schemeClr val="tx1"/>
              </a:solidFill>
              <a:latin typeface="a드림고딕2" panose="02020600000000000000" pitchFamily="18" charset="-127"/>
              <a:ea typeface="a드림고딕2" panose="02020600000000000000" pitchFamily="18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6EE6DECD-7F72-1BB4-6279-C53143EBC649}"/>
              </a:ext>
            </a:extLst>
          </p:cNvPr>
          <p:cNvSpPr/>
          <p:nvPr/>
        </p:nvSpPr>
        <p:spPr>
          <a:xfrm>
            <a:off x="1438834" y="2564903"/>
            <a:ext cx="9314329" cy="512355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a드림고딕2" panose="02020600000000000000" pitchFamily="18" charset="-127"/>
                <a:ea typeface="a드림고딕2" panose="02020600000000000000" pitchFamily="18" charset="-127"/>
              </a:rPr>
              <a:t>3.6.2 Using the Second Derivative for Image Sharpening – The Laplacian</a:t>
            </a:r>
            <a:endParaRPr lang="ko-KR" altLang="en-US" dirty="0">
              <a:solidFill>
                <a:schemeClr val="tx1"/>
              </a:solidFill>
              <a:latin typeface="a드림고딕2" panose="02020600000000000000" pitchFamily="18" charset="-127"/>
              <a:ea typeface="a드림고딕2" panose="02020600000000000000" pitchFamily="18" charset="-127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4AF8F029-3465-0961-501A-2B80EB478956}"/>
              </a:ext>
            </a:extLst>
          </p:cNvPr>
          <p:cNvSpPr/>
          <p:nvPr/>
        </p:nvSpPr>
        <p:spPr>
          <a:xfrm>
            <a:off x="1438835" y="1731898"/>
            <a:ext cx="9314329" cy="512355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a드림고딕2" panose="02020600000000000000" pitchFamily="18" charset="-127"/>
                <a:ea typeface="a드림고딕2" panose="02020600000000000000" pitchFamily="18" charset="-127"/>
              </a:rPr>
              <a:t>3.6.1 Foundation</a:t>
            </a:r>
            <a:endParaRPr lang="ko-KR" altLang="en-US" dirty="0">
              <a:solidFill>
                <a:schemeClr val="tx1"/>
              </a:solidFill>
              <a:latin typeface="a드림고딕2" panose="02020600000000000000" pitchFamily="18" charset="-127"/>
              <a:ea typeface="a드림고딕2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285308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0B10CA-13AE-9FEE-CFDC-3FB36664F7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809304-6932-F74A-4005-9C5A22838D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31109"/>
            <a:ext cx="9144000" cy="648773"/>
          </a:xfrm>
        </p:spPr>
        <p:txBody>
          <a:bodyPr anchor="ctr">
            <a:normAutofit/>
          </a:bodyPr>
          <a:lstStyle/>
          <a:p>
            <a:r>
              <a:rPr lang="en-US" altLang="ko-KR" sz="3200" dirty="0">
                <a:latin typeface="a드림고딕2" panose="02020600000000000000" pitchFamily="18" charset="-127"/>
                <a:ea typeface="a드림고딕2" panose="02020600000000000000" pitchFamily="18" charset="-127"/>
              </a:rPr>
              <a:t>3.6</a:t>
            </a:r>
            <a:r>
              <a:rPr lang="en-US" altLang="ko-KR" sz="3600" dirty="0">
                <a:latin typeface="a드림고딕2" panose="02020600000000000000" pitchFamily="18" charset="-127"/>
                <a:ea typeface="a드림고딕2" panose="02020600000000000000" pitchFamily="18" charset="-127"/>
              </a:rPr>
              <a:t> </a:t>
            </a:r>
            <a:r>
              <a:rPr lang="en-US" altLang="ko-KR" sz="3200" dirty="0">
                <a:latin typeface="a드림고딕2" panose="02020600000000000000" pitchFamily="18" charset="-127"/>
                <a:ea typeface="a드림고딕2" panose="02020600000000000000" pitchFamily="18" charset="-127"/>
              </a:rPr>
              <a:t>Sharpening Spatial Filters</a:t>
            </a:r>
            <a:endParaRPr lang="ko-KR" altLang="en-US" sz="3200" dirty="0">
              <a:latin typeface="a드림고딕2" panose="02020600000000000000" pitchFamily="18" charset="-127"/>
              <a:ea typeface="a드림고딕2" panose="02020600000000000000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9F22FE8-5A12-469E-FE45-6B5B3ECDD001}"/>
              </a:ext>
            </a:extLst>
          </p:cNvPr>
          <p:cNvSpPr/>
          <p:nvPr/>
        </p:nvSpPr>
        <p:spPr>
          <a:xfrm>
            <a:off x="123288" y="133350"/>
            <a:ext cx="11887200" cy="6591300"/>
          </a:xfrm>
          <a:prstGeom prst="rect">
            <a:avLst/>
          </a:prstGeom>
          <a:noFill/>
          <a:ln w="38100">
            <a:solidFill>
              <a:schemeClr val="tx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AECDFE-5BF4-490F-2BB6-26437CEB43E9}"/>
              </a:ext>
            </a:extLst>
          </p:cNvPr>
          <p:cNvSpPr txBox="1"/>
          <p:nvPr/>
        </p:nvSpPr>
        <p:spPr>
          <a:xfrm>
            <a:off x="2793507" y="677419"/>
            <a:ext cx="6629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a드림고딕2" panose="02020600000000000000" pitchFamily="18" charset="-127"/>
                <a:ea typeface="a드림고딕2" panose="02020600000000000000" pitchFamily="18" charset="-127"/>
              </a:rPr>
              <a:t>3.6.3 Unsharp Masking and </a:t>
            </a:r>
            <a:r>
              <a:rPr lang="en-US" altLang="ko-KR" sz="1400" dirty="0" err="1">
                <a:solidFill>
                  <a:schemeClr val="tx1"/>
                </a:solidFill>
                <a:latin typeface="a드림고딕2" panose="02020600000000000000" pitchFamily="18" charset="-127"/>
                <a:ea typeface="a드림고딕2" panose="02020600000000000000" pitchFamily="18" charset="-127"/>
              </a:rPr>
              <a:t>Highboost</a:t>
            </a:r>
            <a:r>
              <a:rPr lang="en-US" altLang="ko-KR" sz="1400" dirty="0">
                <a:solidFill>
                  <a:schemeClr val="tx1"/>
                </a:solidFill>
                <a:latin typeface="a드림고딕2" panose="02020600000000000000" pitchFamily="18" charset="-127"/>
                <a:ea typeface="a드림고딕2" panose="02020600000000000000" pitchFamily="18" charset="-127"/>
              </a:rPr>
              <a:t> Filtering</a:t>
            </a:r>
            <a:endParaRPr lang="ko-KR" altLang="en-US" sz="1400" dirty="0">
              <a:solidFill>
                <a:schemeClr val="tx1"/>
              </a:solidFill>
              <a:latin typeface="a드림고딕2" panose="02020600000000000000" pitchFamily="18" charset="-127"/>
              <a:ea typeface="a드림고딕2" panose="02020600000000000000" pitchFamily="18" charset="-127"/>
            </a:endParaRPr>
          </a:p>
        </p:txBody>
      </p:sp>
      <p:sp>
        <p:nvSpPr>
          <p:cNvPr id="18" name="슬라이드 번호 개체 틀 17">
            <a:extLst>
              <a:ext uri="{FF2B5EF4-FFF2-40B4-BE49-F238E27FC236}">
                <a16:creationId xmlns:a16="http://schemas.microsoft.com/office/drawing/2014/main" id="{248CC8B6-146C-07DE-6813-549AD98FA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69094B-BC88-4327-90ED-6D31623714BF}" type="slidenum">
              <a:rPr lang="ko-KR" altLang="en-US" smtClean="0"/>
              <a:t>12</a:t>
            </a:fld>
            <a:endParaRPr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D057AD37-93CE-6B72-B043-2817121073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9946" y="3046523"/>
            <a:ext cx="5438122" cy="54172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C528A0F-C70E-4C71-9689-F9D52C56B8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0981" y="1529265"/>
            <a:ext cx="5250601" cy="541728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658B72F-9220-256B-CD5A-A5C62484AB05}"/>
              </a:ext>
            </a:extLst>
          </p:cNvPr>
          <p:cNvSpPr txBox="1"/>
          <p:nvPr/>
        </p:nvSpPr>
        <p:spPr>
          <a:xfrm>
            <a:off x="9285934" y="2061468"/>
            <a:ext cx="19499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accent5"/>
                </a:solidFill>
                <a:latin typeface="a드림고딕2" panose="02020600000000000000" pitchFamily="18" charset="-127"/>
                <a:ea typeface="a드림고딕2" panose="02020600000000000000" pitchFamily="18" charset="-127"/>
              </a:rPr>
              <a:t>(blurred image)</a:t>
            </a:r>
            <a:endParaRPr lang="ko-KR" altLang="en-US" sz="1400" b="1" dirty="0">
              <a:solidFill>
                <a:schemeClr val="accent5"/>
              </a:solidFill>
              <a:latin typeface="a드림고딕2" panose="02020600000000000000" pitchFamily="18" charset="-127"/>
              <a:ea typeface="a드림고딕2" panose="02020600000000000000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3BE6749-40B7-5DC1-E214-347A22A9EB77}"/>
              </a:ext>
            </a:extLst>
          </p:cNvPr>
          <p:cNvSpPr txBox="1"/>
          <p:nvPr/>
        </p:nvSpPr>
        <p:spPr>
          <a:xfrm>
            <a:off x="5290164" y="2075475"/>
            <a:ext cx="19499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accent5"/>
                </a:solidFill>
                <a:latin typeface="a드림고딕2" panose="02020600000000000000" pitchFamily="18" charset="-127"/>
                <a:ea typeface="a드림고딕2" panose="02020600000000000000" pitchFamily="18" charset="-127"/>
              </a:rPr>
              <a:t>(unsharp mask)</a:t>
            </a:r>
            <a:endParaRPr lang="ko-KR" altLang="en-US" sz="1400" b="1" dirty="0">
              <a:solidFill>
                <a:schemeClr val="accent5"/>
              </a:solidFill>
              <a:latin typeface="a드림고딕2" panose="02020600000000000000" pitchFamily="18" charset="-127"/>
              <a:ea typeface="a드림고딕2" panose="02020600000000000000" pitchFamily="18" charset="-127"/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51AEA545-D019-BF93-F5BD-05EE2F20AF84}"/>
              </a:ext>
            </a:extLst>
          </p:cNvPr>
          <p:cNvCxnSpPr>
            <a:cxnSpLocks/>
          </p:cNvCxnSpPr>
          <p:nvPr/>
        </p:nvCxnSpPr>
        <p:spPr>
          <a:xfrm>
            <a:off x="9157164" y="3686614"/>
            <a:ext cx="0" cy="58058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43F5AE91-05D2-7F66-890E-EEDA5A1B50AE}"/>
              </a:ext>
            </a:extLst>
          </p:cNvPr>
          <p:cNvSpPr txBox="1"/>
          <p:nvPr/>
        </p:nvSpPr>
        <p:spPr>
          <a:xfrm>
            <a:off x="7951051" y="4357668"/>
            <a:ext cx="241222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accent5"/>
                </a:solidFill>
                <a:latin typeface="a드림고딕2" panose="02020600000000000000" pitchFamily="18" charset="-127"/>
                <a:ea typeface="a드림고딕2" panose="02020600000000000000" pitchFamily="18" charset="-127"/>
              </a:rPr>
              <a:t>(weight)</a:t>
            </a:r>
          </a:p>
          <a:p>
            <a:pPr algn="ctr"/>
            <a:endParaRPr lang="en-US" altLang="ko-KR" sz="1400" b="1" dirty="0">
              <a:solidFill>
                <a:schemeClr val="accent5"/>
              </a:solidFill>
              <a:latin typeface="a드림고딕2" panose="02020600000000000000" pitchFamily="18" charset="-127"/>
              <a:ea typeface="a드림고딕2" panose="02020600000000000000" pitchFamily="18" charset="-127"/>
            </a:endParaRPr>
          </a:p>
          <a:p>
            <a:r>
              <a:rPr lang="en-US" altLang="ko-KR" sz="1400" b="1" dirty="0">
                <a:solidFill>
                  <a:schemeClr val="accent5"/>
                </a:solidFill>
                <a:latin typeface="a드림고딕2" panose="02020600000000000000" pitchFamily="18" charset="-127"/>
                <a:ea typeface="a드림고딕2" panose="02020600000000000000" pitchFamily="18" charset="-127"/>
              </a:rPr>
              <a:t>k=1: unsharp masking</a:t>
            </a:r>
          </a:p>
          <a:p>
            <a:r>
              <a:rPr lang="en-US" altLang="ko-KR" sz="1400" b="1" dirty="0">
                <a:solidFill>
                  <a:schemeClr val="accent5"/>
                </a:solidFill>
                <a:latin typeface="a드림고딕2" panose="02020600000000000000" pitchFamily="18" charset="-127"/>
                <a:ea typeface="a드림고딕2" panose="02020600000000000000" pitchFamily="18" charset="-127"/>
              </a:rPr>
              <a:t>k&gt;1: </a:t>
            </a:r>
            <a:r>
              <a:rPr lang="en-US" altLang="ko-KR" sz="1400" b="1" dirty="0" err="1">
                <a:solidFill>
                  <a:schemeClr val="accent5"/>
                </a:solidFill>
                <a:latin typeface="a드림고딕2" panose="02020600000000000000" pitchFamily="18" charset="-127"/>
                <a:ea typeface="a드림고딕2" panose="02020600000000000000" pitchFamily="18" charset="-127"/>
              </a:rPr>
              <a:t>highboost</a:t>
            </a:r>
            <a:r>
              <a:rPr lang="en-US" altLang="ko-KR" sz="1400" b="1" dirty="0">
                <a:solidFill>
                  <a:schemeClr val="accent5"/>
                </a:solidFill>
                <a:latin typeface="a드림고딕2" panose="02020600000000000000" pitchFamily="18" charset="-127"/>
                <a:ea typeface="a드림고딕2" panose="02020600000000000000" pitchFamily="18" charset="-127"/>
              </a:rPr>
              <a:t> filtering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EF1EBDB-8810-933A-A3C4-EB3864ED39EC}"/>
              </a:ext>
            </a:extLst>
          </p:cNvPr>
          <p:cNvSpPr txBox="1"/>
          <p:nvPr/>
        </p:nvSpPr>
        <p:spPr>
          <a:xfrm>
            <a:off x="5211901" y="1600540"/>
            <a:ext cx="4906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latin typeface="a드림고딕2" panose="02020600000000000000" pitchFamily="18" charset="-127"/>
                <a:ea typeface="a드림고딕2" panose="02020600000000000000" pitchFamily="18" charset="-127"/>
              </a:rPr>
              <a:t>①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44A4E66-2978-00B4-A1CF-3CC98D7934BF}"/>
              </a:ext>
            </a:extLst>
          </p:cNvPr>
          <p:cNvSpPr txBox="1"/>
          <p:nvPr/>
        </p:nvSpPr>
        <p:spPr>
          <a:xfrm>
            <a:off x="5211901" y="3117798"/>
            <a:ext cx="4906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latin typeface="a드림고딕2" panose="02020600000000000000" pitchFamily="18" charset="-127"/>
                <a:ea typeface="a드림고딕2" panose="02020600000000000000" pitchFamily="18" charset="-127"/>
              </a:rPr>
              <a:t>②</a:t>
            </a: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2679D91B-C996-7BE3-0CB2-43010DC2D56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1948"/>
          <a:stretch/>
        </p:blipFill>
        <p:spPr>
          <a:xfrm>
            <a:off x="1222128" y="1578315"/>
            <a:ext cx="3482483" cy="510183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AB879FB-D722-03E2-3111-E519489864B0}"/>
              </a:ext>
            </a:extLst>
          </p:cNvPr>
          <p:cNvSpPr txBox="1"/>
          <p:nvPr/>
        </p:nvSpPr>
        <p:spPr>
          <a:xfrm>
            <a:off x="911257" y="1208983"/>
            <a:ext cx="3793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a드림고딕2" panose="02020600000000000000" pitchFamily="18" charset="-127"/>
                <a:ea typeface="a드림고딕2" panose="02020600000000000000" pitchFamily="18" charset="-127"/>
              </a:rPr>
              <a:t>&lt;unsharp mask‘s</a:t>
            </a:r>
            <a:r>
              <a:rPr lang="ko-KR" altLang="en-US" b="1" dirty="0">
                <a:latin typeface="a드림고딕2" panose="02020600000000000000" pitchFamily="18" charset="-127"/>
                <a:ea typeface="a드림고딕2" panose="02020600000000000000" pitchFamily="18" charset="-127"/>
              </a:rPr>
              <a:t> </a:t>
            </a:r>
            <a:r>
              <a:rPr lang="en-US" altLang="ko-KR" b="1" dirty="0">
                <a:latin typeface="a드림고딕2" panose="02020600000000000000" pitchFamily="18" charset="-127"/>
                <a:ea typeface="a드림고딕2" panose="02020600000000000000" pitchFamily="18" charset="-127"/>
              </a:rPr>
              <a:t>mechanism&gt;</a:t>
            </a:r>
            <a:endParaRPr lang="ko-KR" altLang="en-US" b="1" dirty="0">
              <a:latin typeface="a드림고딕2" panose="02020600000000000000" pitchFamily="18" charset="-127"/>
              <a:ea typeface="a드림고딕2" panose="02020600000000000000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2B9931-AFA4-C138-6430-072E6DE085C6}"/>
              </a:ext>
            </a:extLst>
          </p:cNvPr>
          <p:cNvSpPr txBox="1"/>
          <p:nvPr/>
        </p:nvSpPr>
        <p:spPr>
          <a:xfrm>
            <a:off x="5290164" y="3588251"/>
            <a:ext cx="19499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accent5"/>
                </a:solidFill>
                <a:latin typeface="a드림고딕2" panose="02020600000000000000" pitchFamily="18" charset="-127"/>
                <a:ea typeface="a드림고딕2" panose="02020600000000000000" pitchFamily="18" charset="-127"/>
              </a:rPr>
              <a:t>(sharpened image)</a:t>
            </a:r>
            <a:endParaRPr lang="ko-KR" altLang="en-US" sz="1400" b="1" dirty="0">
              <a:solidFill>
                <a:schemeClr val="accent5"/>
              </a:solidFill>
              <a:latin typeface="a드림고딕2" panose="02020600000000000000" pitchFamily="18" charset="-127"/>
              <a:ea typeface="a드림고딕2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539107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402DAB-0FFE-B7F6-427F-34C18CA1A7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E74FA56A-B0DA-BC2F-0F6F-AC846F361B5C}"/>
              </a:ext>
            </a:extLst>
          </p:cNvPr>
          <p:cNvSpPr/>
          <p:nvPr/>
        </p:nvSpPr>
        <p:spPr>
          <a:xfrm>
            <a:off x="152400" y="142875"/>
            <a:ext cx="11887200" cy="6591300"/>
          </a:xfrm>
          <a:prstGeom prst="rect">
            <a:avLst/>
          </a:prstGeom>
          <a:noFill/>
          <a:ln w="38100">
            <a:solidFill>
              <a:schemeClr val="tx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슬라이드 번호 개체 틀 17">
            <a:extLst>
              <a:ext uri="{FF2B5EF4-FFF2-40B4-BE49-F238E27FC236}">
                <a16:creationId xmlns:a16="http://schemas.microsoft.com/office/drawing/2014/main" id="{8D8ADC0E-E24C-1590-C3F6-074CDE35A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69094B-BC88-4327-90ED-6D31623714BF}" type="slidenum">
              <a:rPr lang="ko-KR" altLang="en-US" smtClean="0"/>
              <a:t>13</a:t>
            </a:fld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90C68B-AB25-D496-242D-40C35C9E64E8}"/>
              </a:ext>
            </a:extLst>
          </p:cNvPr>
          <p:cNvSpPr txBox="1"/>
          <p:nvPr/>
        </p:nvSpPr>
        <p:spPr>
          <a:xfrm>
            <a:off x="1892028" y="6107666"/>
            <a:ext cx="433205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b="0" i="0" dirty="0">
                <a:effectLst/>
                <a:latin typeface="Noto Sans KR"/>
              </a:rPr>
              <a:t>필터링 대상 위치에서 가까이 있는 픽셀과 멀리 있는 픽셀이 모두 같은 계수</a:t>
            </a:r>
            <a:r>
              <a:rPr lang="ko-KR" altLang="en-US" sz="1400" dirty="0">
                <a:latin typeface="Noto Sans KR"/>
              </a:rPr>
              <a:t>의 필터를</a:t>
            </a:r>
            <a:r>
              <a:rPr lang="ko-KR" altLang="en-US" sz="1400" b="0" i="0" dirty="0">
                <a:effectLst/>
                <a:latin typeface="Noto Sans KR"/>
              </a:rPr>
              <a:t> </a:t>
            </a:r>
            <a:r>
              <a:rPr lang="ko-KR" altLang="en-US" sz="1400" dirty="0">
                <a:latin typeface="Noto Sans KR"/>
              </a:rPr>
              <a:t>적</a:t>
            </a:r>
            <a:r>
              <a:rPr lang="ko-KR" altLang="en-US" sz="1400" b="0" i="0" dirty="0">
                <a:effectLst/>
                <a:latin typeface="Noto Sans KR"/>
              </a:rPr>
              <a:t>용</a:t>
            </a:r>
            <a:endParaRPr lang="ko-KR" altLang="en-US" sz="1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414D4F-78BC-A5CA-F46D-31253336EEB0}"/>
              </a:ext>
            </a:extLst>
          </p:cNvPr>
          <p:cNvSpPr txBox="1"/>
          <p:nvPr/>
        </p:nvSpPr>
        <p:spPr>
          <a:xfrm>
            <a:off x="3059967" y="1045034"/>
            <a:ext cx="60720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rgbClr val="0070C0"/>
                </a:solidFill>
              </a:rPr>
              <a:t>&lt;Blurred image: Mean Filter vs Gaussian Filter&gt;</a:t>
            </a:r>
            <a:endParaRPr lang="ko-KR" altLang="en-US" sz="2000" b="1" dirty="0">
              <a:solidFill>
                <a:srgbClr val="0070C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2EE45A-231D-444E-83C4-5E102B6C96FB}"/>
              </a:ext>
            </a:extLst>
          </p:cNvPr>
          <p:cNvSpPr txBox="1"/>
          <p:nvPr/>
        </p:nvSpPr>
        <p:spPr>
          <a:xfrm>
            <a:off x="6095999" y="6094966"/>
            <a:ext cx="433205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Noto Sans KR"/>
              </a:rPr>
              <a:t>필터링 대상 위치에서 가까운 픽셀은 계수가 크고 멀리 있는 픽셀은 계수가 작게 필터를 적용</a:t>
            </a:r>
            <a:endParaRPr lang="ko-KR" altLang="en-US" sz="1400" dirty="0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ED596505-B0C7-CACC-697F-E3A6549557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54"/>
          <a:stretch/>
        </p:blipFill>
        <p:spPr>
          <a:xfrm>
            <a:off x="2263727" y="2277768"/>
            <a:ext cx="3662837" cy="3686505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F006027F-C7AB-5A71-625B-DA4E2BC230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527"/>
          <a:stretch/>
        </p:blipFill>
        <p:spPr>
          <a:xfrm>
            <a:off x="6336274" y="2277767"/>
            <a:ext cx="3684192" cy="368650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5D79E28-EA45-97E7-262A-0942C0035AA6}"/>
              </a:ext>
            </a:extLst>
          </p:cNvPr>
          <p:cNvSpPr txBox="1"/>
          <p:nvPr/>
        </p:nvSpPr>
        <p:spPr>
          <a:xfrm>
            <a:off x="2929650" y="1510491"/>
            <a:ext cx="2256817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0070C0"/>
                </a:solidFill>
              </a:rPr>
              <a:t>Mean Filter</a:t>
            </a:r>
          </a:p>
          <a:p>
            <a:pPr algn="ctr"/>
            <a:r>
              <a:rPr lang="en-US" altLang="ko-KR" sz="1400" dirty="0">
                <a:solidFill>
                  <a:srgbClr val="0070C0"/>
                </a:solidFill>
              </a:rPr>
              <a:t>kernel size: 3x3</a:t>
            </a:r>
            <a:endParaRPr lang="ko-KR" altLang="en-US" sz="1400" dirty="0">
              <a:solidFill>
                <a:srgbClr val="0070C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E732C9B-7843-0A01-7923-CB2F75AF6373}"/>
              </a:ext>
            </a:extLst>
          </p:cNvPr>
          <p:cNvSpPr txBox="1"/>
          <p:nvPr/>
        </p:nvSpPr>
        <p:spPr>
          <a:xfrm>
            <a:off x="7005535" y="1531520"/>
            <a:ext cx="2256817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0070C0"/>
                </a:solidFill>
              </a:rPr>
              <a:t>Gaussian Filter</a:t>
            </a:r>
          </a:p>
          <a:p>
            <a:pPr algn="ctr"/>
            <a:r>
              <a:rPr lang="en-US" altLang="ko-KR" sz="1400" dirty="0">
                <a:solidFill>
                  <a:srgbClr val="0070C0"/>
                </a:solidFill>
              </a:rPr>
              <a:t>kernel size: 3x3</a:t>
            </a:r>
            <a:endParaRPr lang="ko-KR" altLang="en-US" sz="1400" dirty="0">
              <a:solidFill>
                <a:srgbClr val="0070C0"/>
              </a:solidFill>
            </a:endParaRPr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A1B847C8-0589-AE65-E3F4-34A05DFEB7A5}"/>
              </a:ext>
            </a:extLst>
          </p:cNvPr>
          <p:cNvSpPr txBox="1">
            <a:spLocks/>
          </p:cNvSpPr>
          <p:nvPr/>
        </p:nvSpPr>
        <p:spPr>
          <a:xfrm>
            <a:off x="1524000" y="131109"/>
            <a:ext cx="9144000" cy="6487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>
                <a:latin typeface="a드림고딕2" panose="02020600000000000000" pitchFamily="18" charset="-127"/>
                <a:ea typeface="a드림고딕2" panose="02020600000000000000" pitchFamily="18" charset="-127"/>
              </a:rPr>
              <a:t>3.6</a:t>
            </a:r>
            <a:r>
              <a:rPr lang="en-US" altLang="ko-KR" sz="3600" dirty="0">
                <a:latin typeface="a드림고딕2" panose="02020600000000000000" pitchFamily="18" charset="-127"/>
                <a:ea typeface="a드림고딕2" panose="02020600000000000000" pitchFamily="18" charset="-127"/>
              </a:rPr>
              <a:t> </a:t>
            </a:r>
            <a:r>
              <a:rPr lang="en-US" altLang="ko-KR" sz="3200" dirty="0">
                <a:latin typeface="a드림고딕2" panose="02020600000000000000" pitchFamily="18" charset="-127"/>
                <a:ea typeface="a드림고딕2" panose="02020600000000000000" pitchFamily="18" charset="-127"/>
              </a:rPr>
              <a:t>Sharpening Spatial Filters</a:t>
            </a:r>
            <a:endParaRPr lang="ko-KR" altLang="en-US" sz="3200" dirty="0">
              <a:latin typeface="a드림고딕2" panose="02020600000000000000" pitchFamily="18" charset="-127"/>
              <a:ea typeface="a드림고딕2" panose="02020600000000000000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143F1E5-9541-86AC-DCE7-311AC1EF775E}"/>
              </a:ext>
            </a:extLst>
          </p:cNvPr>
          <p:cNvSpPr txBox="1"/>
          <p:nvPr/>
        </p:nvSpPr>
        <p:spPr>
          <a:xfrm>
            <a:off x="2793507" y="677419"/>
            <a:ext cx="6629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a드림고딕2" panose="02020600000000000000" pitchFamily="18" charset="-127"/>
                <a:ea typeface="a드림고딕2" panose="02020600000000000000" pitchFamily="18" charset="-127"/>
              </a:rPr>
              <a:t>3.6.3 Unsharp Masking and </a:t>
            </a:r>
            <a:r>
              <a:rPr lang="en-US" altLang="ko-KR" sz="1400" dirty="0" err="1">
                <a:solidFill>
                  <a:schemeClr val="tx1"/>
                </a:solidFill>
                <a:latin typeface="a드림고딕2" panose="02020600000000000000" pitchFamily="18" charset="-127"/>
                <a:ea typeface="a드림고딕2" panose="02020600000000000000" pitchFamily="18" charset="-127"/>
              </a:rPr>
              <a:t>Highboost</a:t>
            </a:r>
            <a:r>
              <a:rPr lang="en-US" altLang="ko-KR" sz="1400" dirty="0">
                <a:solidFill>
                  <a:schemeClr val="tx1"/>
                </a:solidFill>
                <a:latin typeface="a드림고딕2" panose="02020600000000000000" pitchFamily="18" charset="-127"/>
                <a:ea typeface="a드림고딕2" panose="02020600000000000000" pitchFamily="18" charset="-127"/>
              </a:rPr>
              <a:t> Filtering</a:t>
            </a:r>
            <a:endParaRPr lang="ko-KR" altLang="en-US" sz="1400" dirty="0">
              <a:solidFill>
                <a:schemeClr val="tx1"/>
              </a:solidFill>
              <a:latin typeface="a드림고딕2" panose="02020600000000000000" pitchFamily="18" charset="-127"/>
              <a:ea typeface="a드림고딕2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98861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62BF76-9459-1B4C-D8A1-66A17B8899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5009C83F-3C89-DD50-0B8F-BBBBB40A9A7E}"/>
              </a:ext>
            </a:extLst>
          </p:cNvPr>
          <p:cNvSpPr/>
          <p:nvPr/>
        </p:nvSpPr>
        <p:spPr>
          <a:xfrm>
            <a:off x="152400" y="142875"/>
            <a:ext cx="11887200" cy="6591300"/>
          </a:xfrm>
          <a:prstGeom prst="rect">
            <a:avLst/>
          </a:prstGeom>
          <a:noFill/>
          <a:ln w="38100">
            <a:solidFill>
              <a:schemeClr val="tx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슬라이드 번호 개체 틀 17">
            <a:extLst>
              <a:ext uri="{FF2B5EF4-FFF2-40B4-BE49-F238E27FC236}">
                <a16:creationId xmlns:a16="http://schemas.microsoft.com/office/drawing/2014/main" id="{E4B901A3-7DF5-9A19-0588-5496F8DD0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69094B-BC88-4327-90ED-6D31623714BF}" type="slidenum">
              <a:rPr lang="ko-KR" altLang="en-US" smtClean="0"/>
              <a:t>14</a:t>
            </a:fld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29D9C5-F645-4E3D-1359-36B4E0ACA7F3}"/>
              </a:ext>
            </a:extLst>
          </p:cNvPr>
          <p:cNvSpPr txBox="1"/>
          <p:nvPr/>
        </p:nvSpPr>
        <p:spPr>
          <a:xfrm>
            <a:off x="1892028" y="6107666"/>
            <a:ext cx="433205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b="0" i="0" dirty="0">
                <a:effectLst/>
                <a:latin typeface="Noto Sans KR"/>
              </a:rPr>
              <a:t>필터링 대상 위치에서 가까이 있는 픽셀과 멀리 있는 픽셀이 모두 같은 계수</a:t>
            </a:r>
            <a:r>
              <a:rPr lang="ko-KR" altLang="en-US" sz="1400" dirty="0">
                <a:latin typeface="Noto Sans KR"/>
              </a:rPr>
              <a:t>의 필터를</a:t>
            </a:r>
            <a:r>
              <a:rPr lang="ko-KR" altLang="en-US" sz="1400" b="0" i="0" dirty="0">
                <a:effectLst/>
                <a:latin typeface="Noto Sans KR"/>
              </a:rPr>
              <a:t> </a:t>
            </a:r>
            <a:r>
              <a:rPr lang="ko-KR" altLang="en-US" sz="1400" dirty="0">
                <a:latin typeface="Noto Sans KR"/>
              </a:rPr>
              <a:t>적</a:t>
            </a:r>
            <a:r>
              <a:rPr lang="ko-KR" altLang="en-US" sz="1400" b="0" i="0" dirty="0">
                <a:effectLst/>
                <a:latin typeface="Noto Sans KR"/>
              </a:rPr>
              <a:t>용</a:t>
            </a:r>
            <a:endParaRPr lang="ko-KR" altLang="en-US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318F28-E707-BC19-217C-8A4A6957578B}"/>
              </a:ext>
            </a:extLst>
          </p:cNvPr>
          <p:cNvSpPr txBox="1"/>
          <p:nvPr/>
        </p:nvSpPr>
        <p:spPr>
          <a:xfrm>
            <a:off x="6095999" y="6094966"/>
            <a:ext cx="433205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Noto Sans KR"/>
              </a:rPr>
              <a:t>필터링 대상 위치에서 가까운 픽셀은 계수가 크고 멀리 있는 픽셀은 계수가 작게 필터를 적용</a:t>
            </a:r>
            <a:endParaRPr lang="ko-KR" altLang="en-US" sz="1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C9D4C4B-AD15-B808-71BF-50CA5B9EC3F8}"/>
              </a:ext>
            </a:extLst>
          </p:cNvPr>
          <p:cNvSpPr txBox="1"/>
          <p:nvPr/>
        </p:nvSpPr>
        <p:spPr>
          <a:xfrm>
            <a:off x="2929649" y="1509157"/>
            <a:ext cx="2256817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0070C0"/>
                </a:solidFill>
              </a:rPr>
              <a:t>Mean Filter</a:t>
            </a:r>
          </a:p>
          <a:p>
            <a:pPr algn="ctr"/>
            <a:r>
              <a:rPr lang="en-US" altLang="ko-KR" sz="1400" dirty="0">
                <a:solidFill>
                  <a:srgbClr val="0070C0"/>
                </a:solidFill>
              </a:rPr>
              <a:t>kernel size: 7x7</a:t>
            </a:r>
            <a:endParaRPr lang="ko-KR" altLang="en-US" sz="1400" dirty="0">
              <a:solidFill>
                <a:srgbClr val="0070C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BF9441-EB24-9749-3A08-8A5D4D83CF4A}"/>
              </a:ext>
            </a:extLst>
          </p:cNvPr>
          <p:cNvSpPr txBox="1"/>
          <p:nvPr/>
        </p:nvSpPr>
        <p:spPr>
          <a:xfrm>
            <a:off x="7005536" y="1524098"/>
            <a:ext cx="2256817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0070C0"/>
                </a:solidFill>
              </a:rPr>
              <a:t>Gaussian Filter</a:t>
            </a:r>
          </a:p>
          <a:p>
            <a:pPr algn="ctr"/>
            <a:r>
              <a:rPr lang="en-US" altLang="ko-KR" sz="1400" dirty="0">
                <a:solidFill>
                  <a:srgbClr val="0070C0"/>
                </a:solidFill>
              </a:rPr>
              <a:t>kernel size: 7x7</a:t>
            </a:r>
            <a:endParaRPr lang="ko-KR" altLang="en-US" sz="1400" dirty="0">
              <a:solidFill>
                <a:srgbClr val="0070C0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ADD1A66-ADAA-4CCB-F3A9-38B7463C95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805" b="1865"/>
          <a:stretch/>
        </p:blipFill>
        <p:spPr>
          <a:xfrm>
            <a:off x="2233136" y="2277631"/>
            <a:ext cx="3649836" cy="365466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3F72447-2F72-B3C4-165F-BED067B90C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9023" y="2282459"/>
            <a:ext cx="3649837" cy="3649837"/>
          </a:xfrm>
          <a:prstGeom prst="rect">
            <a:avLst/>
          </a:prstGeom>
        </p:spPr>
      </p:pic>
      <p:sp>
        <p:nvSpPr>
          <p:cNvPr id="14" name="제목 1">
            <a:extLst>
              <a:ext uri="{FF2B5EF4-FFF2-40B4-BE49-F238E27FC236}">
                <a16:creationId xmlns:a16="http://schemas.microsoft.com/office/drawing/2014/main" id="{951D2044-F914-EC2A-4AA6-AB53861497A0}"/>
              </a:ext>
            </a:extLst>
          </p:cNvPr>
          <p:cNvSpPr txBox="1">
            <a:spLocks/>
          </p:cNvSpPr>
          <p:nvPr/>
        </p:nvSpPr>
        <p:spPr>
          <a:xfrm>
            <a:off x="1524000" y="131109"/>
            <a:ext cx="9144000" cy="6487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>
                <a:latin typeface="a드림고딕2" panose="02020600000000000000" pitchFamily="18" charset="-127"/>
                <a:ea typeface="a드림고딕2" panose="02020600000000000000" pitchFamily="18" charset="-127"/>
              </a:rPr>
              <a:t>3.6</a:t>
            </a:r>
            <a:r>
              <a:rPr lang="en-US" altLang="ko-KR" sz="3600" dirty="0">
                <a:latin typeface="a드림고딕2" panose="02020600000000000000" pitchFamily="18" charset="-127"/>
                <a:ea typeface="a드림고딕2" panose="02020600000000000000" pitchFamily="18" charset="-127"/>
              </a:rPr>
              <a:t> </a:t>
            </a:r>
            <a:r>
              <a:rPr lang="en-US" altLang="ko-KR" sz="3200" dirty="0">
                <a:latin typeface="a드림고딕2" panose="02020600000000000000" pitchFamily="18" charset="-127"/>
                <a:ea typeface="a드림고딕2" panose="02020600000000000000" pitchFamily="18" charset="-127"/>
              </a:rPr>
              <a:t>Sharpening Spatial Filters</a:t>
            </a:r>
            <a:endParaRPr lang="ko-KR" altLang="en-US" sz="3200" dirty="0">
              <a:latin typeface="a드림고딕2" panose="02020600000000000000" pitchFamily="18" charset="-127"/>
              <a:ea typeface="a드림고딕2" panose="02020600000000000000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CED6AC4-26D1-677C-28BA-E97BE83BDFB5}"/>
              </a:ext>
            </a:extLst>
          </p:cNvPr>
          <p:cNvSpPr txBox="1"/>
          <p:nvPr/>
        </p:nvSpPr>
        <p:spPr>
          <a:xfrm>
            <a:off x="2793507" y="677419"/>
            <a:ext cx="6629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a드림고딕2" panose="02020600000000000000" pitchFamily="18" charset="-127"/>
                <a:ea typeface="a드림고딕2" panose="02020600000000000000" pitchFamily="18" charset="-127"/>
              </a:rPr>
              <a:t>3.6.3 Unsharp Masking and </a:t>
            </a:r>
            <a:r>
              <a:rPr lang="en-US" altLang="ko-KR" sz="1400" dirty="0" err="1">
                <a:solidFill>
                  <a:schemeClr val="tx1"/>
                </a:solidFill>
                <a:latin typeface="a드림고딕2" panose="02020600000000000000" pitchFamily="18" charset="-127"/>
                <a:ea typeface="a드림고딕2" panose="02020600000000000000" pitchFamily="18" charset="-127"/>
              </a:rPr>
              <a:t>Highboost</a:t>
            </a:r>
            <a:r>
              <a:rPr lang="en-US" altLang="ko-KR" sz="1400" dirty="0">
                <a:solidFill>
                  <a:schemeClr val="tx1"/>
                </a:solidFill>
                <a:latin typeface="a드림고딕2" panose="02020600000000000000" pitchFamily="18" charset="-127"/>
                <a:ea typeface="a드림고딕2" panose="02020600000000000000" pitchFamily="18" charset="-127"/>
              </a:rPr>
              <a:t> Filtering</a:t>
            </a:r>
            <a:endParaRPr lang="ko-KR" altLang="en-US" sz="1400" dirty="0">
              <a:solidFill>
                <a:schemeClr val="tx1"/>
              </a:solidFill>
              <a:latin typeface="a드림고딕2" panose="02020600000000000000" pitchFamily="18" charset="-127"/>
              <a:ea typeface="a드림고딕2" panose="02020600000000000000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887F87F-B941-0BFC-7A11-60EF61B67AF1}"/>
              </a:ext>
            </a:extLst>
          </p:cNvPr>
          <p:cNvSpPr txBox="1"/>
          <p:nvPr/>
        </p:nvSpPr>
        <p:spPr>
          <a:xfrm>
            <a:off x="3059967" y="1045034"/>
            <a:ext cx="60720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rgbClr val="0070C0"/>
                </a:solidFill>
              </a:rPr>
              <a:t>&lt;Blurred image: Mean Filter vs Gaussian Filter&gt;</a:t>
            </a:r>
            <a:endParaRPr lang="ko-KR" altLang="en-US" sz="20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27408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DCB5AA-906D-A6D4-25FB-CF807C056E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40DA661B-77AA-2609-363C-D388626061E2}"/>
              </a:ext>
            </a:extLst>
          </p:cNvPr>
          <p:cNvSpPr/>
          <p:nvPr/>
        </p:nvSpPr>
        <p:spPr>
          <a:xfrm>
            <a:off x="123288" y="133350"/>
            <a:ext cx="11887200" cy="6591300"/>
          </a:xfrm>
          <a:prstGeom prst="rect">
            <a:avLst/>
          </a:prstGeom>
          <a:noFill/>
          <a:ln w="38100">
            <a:solidFill>
              <a:schemeClr val="tx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슬라이드 번호 개체 틀 17">
            <a:extLst>
              <a:ext uri="{FF2B5EF4-FFF2-40B4-BE49-F238E27FC236}">
                <a16:creationId xmlns:a16="http://schemas.microsoft.com/office/drawing/2014/main" id="{B1CD8269-6956-2F0D-FA68-ED5FE72A6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69094B-BC88-4327-90ED-6D31623714BF}" type="slidenum">
              <a:rPr lang="ko-KR" altLang="en-US" smtClean="0"/>
              <a:t>15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FA22A28-6C93-3470-5DCF-657005F257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8271"/>
          <a:stretch/>
        </p:blipFill>
        <p:spPr>
          <a:xfrm>
            <a:off x="278689" y="476812"/>
            <a:ext cx="5532029" cy="248667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72CAFD3-DB17-2DD1-1517-5146396BD0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690" y="4557020"/>
            <a:ext cx="11634620" cy="17487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153F261-F2C4-C54C-8EA6-8B65AC764B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690" y="6039860"/>
            <a:ext cx="11634620" cy="16482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1E2EAE2-4F21-2C06-5142-7680920CC2D8}"/>
              </a:ext>
            </a:extLst>
          </p:cNvPr>
          <p:cNvSpPr txBox="1"/>
          <p:nvPr/>
        </p:nvSpPr>
        <p:spPr>
          <a:xfrm>
            <a:off x="278690" y="3577563"/>
            <a:ext cx="30659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Unsharp masking(k=1)</a:t>
            </a:r>
            <a:endParaRPr lang="ko-KR" altLang="en-US" sz="20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FFD6AA8-C7AC-8B9A-5E19-B09C489865B6}"/>
              </a:ext>
            </a:extLst>
          </p:cNvPr>
          <p:cNvSpPr txBox="1"/>
          <p:nvPr/>
        </p:nvSpPr>
        <p:spPr>
          <a:xfrm>
            <a:off x="278689" y="5120280"/>
            <a:ext cx="33430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err="1"/>
              <a:t>Highboost</a:t>
            </a:r>
            <a:r>
              <a:rPr lang="en-US" altLang="ko-KR" sz="2000" b="1" dirty="0"/>
              <a:t> filtering(k=4.5)</a:t>
            </a:r>
            <a:endParaRPr lang="ko-KR" altLang="en-US" sz="2000" b="1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7FD4D84-ED63-8679-D945-089CD68794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5748" y="2903006"/>
            <a:ext cx="5954533" cy="424112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F6FE126C-85EC-9678-5040-A17E4DB8C1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30925" y="476043"/>
            <a:ext cx="5959356" cy="227095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46BCFEB-DB73-65AB-C38F-96314258DE86}"/>
              </a:ext>
            </a:extLst>
          </p:cNvPr>
          <p:cNvSpPr txBox="1"/>
          <p:nvPr/>
        </p:nvSpPr>
        <p:spPr>
          <a:xfrm>
            <a:off x="282501" y="3933623"/>
            <a:ext cx="95877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g(</a:t>
            </a:r>
            <a:r>
              <a:rPr lang="en-US" altLang="ko-KR" sz="1600" b="1" dirty="0" err="1"/>
              <a:t>x,y</a:t>
            </a:r>
            <a:r>
              <a:rPr lang="en-US" altLang="ko-KR" sz="1600" b="1" dirty="0"/>
              <a:t>) = f(</a:t>
            </a:r>
            <a:r>
              <a:rPr lang="en-US" altLang="ko-KR" sz="1600" b="1" dirty="0" err="1"/>
              <a:t>x,y</a:t>
            </a:r>
            <a:r>
              <a:rPr lang="en-US" altLang="ko-KR" sz="1600" b="1" dirty="0"/>
              <a:t>) + k*</a:t>
            </a:r>
            <a:r>
              <a:rPr lang="en-US" altLang="ko-KR" sz="1600" b="1" dirty="0" err="1"/>
              <a:t>g_mask</a:t>
            </a:r>
            <a:r>
              <a:rPr lang="en-US" altLang="ko-KR" sz="1600" b="1" dirty="0"/>
              <a:t>(</a:t>
            </a:r>
            <a:r>
              <a:rPr lang="en-US" altLang="ko-KR" sz="1600" b="1" dirty="0" err="1"/>
              <a:t>x,y</a:t>
            </a:r>
            <a:r>
              <a:rPr lang="en-US" altLang="ko-KR" sz="1600" b="1" dirty="0"/>
              <a:t>) </a:t>
            </a:r>
          </a:p>
          <a:p>
            <a:r>
              <a:rPr lang="en-US" altLang="ko-KR" sz="1600" b="1" dirty="0"/>
              <a:t>	=&gt; g(</a:t>
            </a:r>
            <a:r>
              <a:rPr lang="en-US" altLang="ko-KR" sz="1600" b="1" dirty="0" err="1"/>
              <a:t>x,y</a:t>
            </a:r>
            <a:r>
              <a:rPr lang="en-US" altLang="ko-KR" sz="1600" b="1" dirty="0"/>
              <a:t>) = (k+1)*f(</a:t>
            </a:r>
            <a:r>
              <a:rPr lang="en-US" altLang="ko-KR" sz="1600" b="1" dirty="0" err="1"/>
              <a:t>x,y</a:t>
            </a:r>
            <a:r>
              <a:rPr lang="en-US" altLang="ko-KR" sz="1600" b="1" dirty="0"/>
              <a:t>) – k*blurred = 2*f(</a:t>
            </a:r>
            <a:r>
              <a:rPr lang="en-US" altLang="ko-KR" sz="1600" b="1" dirty="0" err="1"/>
              <a:t>x,y</a:t>
            </a:r>
            <a:r>
              <a:rPr lang="en-US" altLang="ko-KR" sz="1600" b="1" dirty="0"/>
              <a:t>) - blurred </a:t>
            </a:r>
            <a:endParaRPr lang="ko-KR" altLang="en-US" sz="1600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FEAF597-DB96-C9D9-76C5-ABAAEB63FC6D}"/>
              </a:ext>
            </a:extLst>
          </p:cNvPr>
          <p:cNvSpPr txBox="1"/>
          <p:nvPr/>
        </p:nvSpPr>
        <p:spPr>
          <a:xfrm>
            <a:off x="282501" y="5432291"/>
            <a:ext cx="95877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g(</a:t>
            </a:r>
            <a:r>
              <a:rPr lang="en-US" altLang="ko-KR" sz="1600" b="1" dirty="0" err="1"/>
              <a:t>x,y</a:t>
            </a:r>
            <a:r>
              <a:rPr lang="en-US" altLang="ko-KR" sz="1600" b="1" dirty="0"/>
              <a:t>) = f(</a:t>
            </a:r>
            <a:r>
              <a:rPr lang="en-US" altLang="ko-KR" sz="1600" b="1" dirty="0" err="1"/>
              <a:t>x,y</a:t>
            </a:r>
            <a:r>
              <a:rPr lang="en-US" altLang="ko-KR" sz="1600" b="1" dirty="0"/>
              <a:t>) + k*</a:t>
            </a:r>
            <a:r>
              <a:rPr lang="en-US" altLang="ko-KR" sz="1600" b="1" dirty="0" err="1"/>
              <a:t>g_mask</a:t>
            </a:r>
            <a:r>
              <a:rPr lang="en-US" altLang="ko-KR" sz="1600" b="1" dirty="0"/>
              <a:t>(</a:t>
            </a:r>
            <a:r>
              <a:rPr lang="en-US" altLang="ko-KR" sz="1600" b="1" dirty="0" err="1"/>
              <a:t>x,y</a:t>
            </a:r>
            <a:r>
              <a:rPr lang="en-US" altLang="ko-KR" sz="1600" b="1" dirty="0"/>
              <a:t>) </a:t>
            </a:r>
          </a:p>
          <a:p>
            <a:r>
              <a:rPr lang="en-US" altLang="ko-KR" sz="1600" b="1" dirty="0"/>
              <a:t>	=&gt; g(</a:t>
            </a:r>
            <a:r>
              <a:rPr lang="en-US" altLang="ko-KR" sz="1600" b="1" dirty="0" err="1"/>
              <a:t>x,y</a:t>
            </a:r>
            <a:r>
              <a:rPr lang="en-US" altLang="ko-KR" sz="1600" b="1" dirty="0"/>
              <a:t>) = (k+1)*f(</a:t>
            </a:r>
            <a:r>
              <a:rPr lang="en-US" altLang="ko-KR" sz="1600" b="1" dirty="0" err="1"/>
              <a:t>x,y</a:t>
            </a:r>
            <a:r>
              <a:rPr lang="en-US" altLang="ko-KR" sz="1600" b="1" dirty="0"/>
              <a:t>) – k*blurred = 5.5*f(</a:t>
            </a:r>
            <a:r>
              <a:rPr lang="en-US" altLang="ko-KR" sz="1600" b="1" dirty="0" err="1"/>
              <a:t>x,y</a:t>
            </a:r>
            <a:r>
              <a:rPr lang="en-US" altLang="ko-KR" sz="1600" b="1" dirty="0"/>
              <a:t>) – 4.5*blurred </a:t>
            </a:r>
            <a:endParaRPr lang="ko-KR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9925611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77CD3B-FF46-26F4-7F65-0629DBEAEF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DF0211-B874-A7C7-7616-52B06CC528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31109"/>
            <a:ext cx="9144000" cy="648773"/>
          </a:xfrm>
        </p:spPr>
        <p:txBody>
          <a:bodyPr anchor="ctr">
            <a:normAutofit/>
          </a:bodyPr>
          <a:lstStyle/>
          <a:p>
            <a:r>
              <a:rPr lang="en-US" altLang="ko-KR" sz="3200" dirty="0">
                <a:latin typeface="a드림고딕2" panose="02020600000000000000" pitchFamily="18" charset="-127"/>
                <a:ea typeface="a드림고딕2" panose="02020600000000000000" pitchFamily="18" charset="-127"/>
              </a:rPr>
              <a:t>3.6</a:t>
            </a:r>
            <a:r>
              <a:rPr lang="en-US" altLang="ko-KR" sz="3600" dirty="0">
                <a:latin typeface="a드림고딕2" panose="02020600000000000000" pitchFamily="18" charset="-127"/>
                <a:ea typeface="a드림고딕2" panose="02020600000000000000" pitchFamily="18" charset="-127"/>
              </a:rPr>
              <a:t> </a:t>
            </a:r>
            <a:r>
              <a:rPr lang="en-US" altLang="ko-KR" sz="3200" dirty="0">
                <a:latin typeface="a드림고딕2" panose="02020600000000000000" pitchFamily="18" charset="-127"/>
                <a:ea typeface="a드림고딕2" panose="02020600000000000000" pitchFamily="18" charset="-127"/>
              </a:rPr>
              <a:t>Sharpening Spatial Filters</a:t>
            </a:r>
            <a:endParaRPr lang="ko-KR" altLang="en-US" sz="3200" dirty="0">
              <a:latin typeface="a드림고딕2" panose="02020600000000000000" pitchFamily="18" charset="-127"/>
              <a:ea typeface="a드림고딕2" panose="02020600000000000000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B763A53-9E47-BE48-1640-58B43C579CEB}"/>
              </a:ext>
            </a:extLst>
          </p:cNvPr>
          <p:cNvSpPr/>
          <p:nvPr/>
        </p:nvSpPr>
        <p:spPr>
          <a:xfrm>
            <a:off x="123288" y="133350"/>
            <a:ext cx="11887200" cy="6591300"/>
          </a:xfrm>
          <a:prstGeom prst="rect">
            <a:avLst/>
          </a:prstGeom>
          <a:noFill/>
          <a:ln w="38100">
            <a:solidFill>
              <a:schemeClr val="tx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AB6FC0-7712-B459-DB5C-0FC2A47DDE64}"/>
              </a:ext>
            </a:extLst>
          </p:cNvPr>
          <p:cNvSpPr txBox="1"/>
          <p:nvPr/>
        </p:nvSpPr>
        <p:spPr>
          <a:xfrm>
            <a:off x="2793507" y="677419"/>
            <a:ext cx="6629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a드림고딕2" panose="02020600000000000000" pitchFamily="18" charset="-127"/>
                <a:ea typeface="a드림고딕2" panose="02020600000000000000" pitchFamily="18" charset="-127"/>
              </a:rPr>
              <a:t>3.6.3 Unsharp Masking and </a:t>
            </a:r>
            <a:r>
              <a:rPr lang="en-US" altLang="ko-KR" sz="1400" dirty="0" err="1">
                <a:solidFill>
                  <a:schemeClr val="tx1"/>
                </a:solidFill>
                <a:latin typeface="a드림고딕2" panose="02020600000000000000" pitchFamily="18" charset="-127"/>
                <a:ea typeface="a드림고딕2" panose="02020600000000000000" pitchFamily="18" charset="-127"/>
              </a:rPr>
              <a:t>Highboost</a:t>
            </a:r>
            <a:r>
              <a:rPr lang="en-US" altLang="ko-KR" sz="1400" dirty="0">
                <a:solidFill>
                  <a:schemeClr val="tx1"/>
                </a:solidFill>
                <a:latin typeface="a드림고딕2" panose="02020600000000000000" pitchFamily="18" charset="-127"/>
                <a:ea typeface="a드림고딕2" panose="02020600000000000000" pitchFamily="18" charset="-127"/>
              </a:rPr>
              <a:t> Filtering</a:t>
            </a:r>
            <a:endParaRPr lang="ko-KR" altLang="en-US" sz="1400" dirty="0">
              <a:solidFill>
                <a:schemeClr val="tx1"/>
              </a:solidFill>
              <a:latin typeface="a드림고딕2" panose="02020600000000000000" pitchFamily="18" charset="-127"/>
              <a:ea typeface="a드림고딕2" panose="02020600000000000000" pitchFamily="18" charset="-127"/>
            </a:endParaRPr>
          </a:p>
        </p:txBody>
      </p:sp>
      <p:sp>
        <p:nvSpPr>
          <p:cNvPr id="18" name="슬라이드 번호 개체 틀 17">
            <a:extLst>
              <a:ext uri="{FF2B5EF4-FFF2-40B4-BE49-F238E27FC236}">
                <a16:creationId xmlns:a16="http://schemas.microsoft.com/office/drawing/2014/main" id="{943784CB-2EC8-7A60-D54A-267651096E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69094B-BC88-4327-90ED-6D31623714BF}" type="slidenum">
              <a:rPr lang="ko-KR" altLang="en-US" smtClean="0"/>
              <a:t>16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93B7D53-226C-98C3-9C99-087C70AD68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2756" y="3693681"/>
            <a:ext cx="9701101" cy="20270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0DE8864-E570-B3F6-F702-762D21ECBF30}"/>
              </a:ext>
            </a:extLst>
          </p:cNvPr>
          <p:cNvSpPr txBox="1"/>
          <p:nvPr/>
        </p:nvSpPr>
        <p:spPr>
          <a:xfrm>
            <a:off x="4863384" y="2622975"/>
            <a:ext cx="24472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accent5"/>
                </a:solidFill>
              </a:rPr>
              <a:t>&lt;31x31 gaussian&gt;</a:t>
            </a:r>
            <a:endParaRPr lang="ko-KR" altLang="en-US" sz="2000" b="1" dirty="0">
              <a:solidFill>
                <a:schemeClr val="accent5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9D8F30-47D1-57BF-E8EC-B8C8FBF537EB}"/>
              </a:ext>
            </a:extLst>
          </p:cNvPr>
          <p:cNvSpPr txBox="1"/>
          <p:nvPr/>
        </p:nvSpPr>
        <p:spPr>
          <a:xfrm>
            <a:off x="1991249" y="3262978"/>
            <a:ext cx="33662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accent5"/>
                </a:solidFill>
              </a:rPr>
              <a:t>&lt;unsharp masking: k=1&gt;</a:t>
            </a:r>
            <a:endParaRPr lang="ko-KR" altLang="en-US" sz="2000" b="1" dirty="0">
              <a:solidFill>
                <a:schemeClr val="accent5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6B6F94C3-0C6E-12E5-6F84-4543C2E55D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1863" y="1602619"/>
            <a:ext cx="6512687" cy="64877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25FCEDF-A9C2-044A-C92D-D09963B8A92B}"/>
              </a:ext>
            </a:extLst>
          </p:cNvPr>
          <p:cNvSpPr txBox="1"/>
          <p:nvPr/>
        </p:nvSpPr>
        <p:spPr>
          <a:xfrm>
            <a:off x="6621258" y="3255264"/>
            <a:ext cx="39248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accent5"/>
                </a:solidFill>
              </a:rPr>
              <a:t>&lt;</a:t>
            </a:r>
            <a:r>
              <a:rPr lang="en-US" altLang="ko-KR" sz="2000" b="1" dirty="0" err="1">
                <a:solidFill>
                  <a:schemeClr val="accent5"/>
                </a:solidFill>
              </a:rPr>
              <a:t>highboost</a:t>
            </a:r>
            <a:r>
              <a:rPr lang="en-US" altLang="ko-KR" sz="2000" b="1" dirty="0">
                <a:solidFill>
                  <a:schemeClr val="accent5"/>
                </a:solidFill>
              </a:rPr>
              <a:t> filtering: k=4.5&gt;</a:t>
            </a:r>
            <a:endParaRPr lang="ko-KR" altLang="en-US" sz="2000" b="1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30292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852091-F2A1-D51B-0E99-002C68C21B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43A265-547E-1D6D-CE82-3F909D825C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31109"/>
            <a:ext cx="9144000" cy="648773"/>
          </a:xfrm>
        </p:spPr>
        <p:txBody>
          <a:bodyPr anchor="ctr">
            <a:normAutofit/>
          </a:bodyPr>
          <a:lstStyle/>
          <a:p>
            <a:r>
              <a:rPr lang="en-US" altLang="ko-KR" sz="3200" dirty="0">
                <a:latin typeface="a드림고딕2" panose="02020600000000000000" pitchFamily="18" charset="-127"/>
                <a:ea typeface="a드림고딕2" panose="02020600000000000000" pitchFamily="18" charset="-127"/>
              </a:rPr>
              <a:t>3.6</a:t>
            </a:r>
            <a:r>
              <a:rPr lang="en-US" altLang="ko-KR" sz="3600" dirty="0">
                <a:latin typeface="a드림고딕2" panose="02020600000000000000" pitchFamily="18" charset="-127"/>
                <a:ea typeface="a드림고딕2" panose="02020600000000000000" pitchFamily="18" charset="-127"/>
              </a:rPr>
              <a:t> </a:t>
            </a:r>
            <a:r>
              <a:rPr lang="en-US" altLang="ko-KR" sz="3200" dirty="0">
                <a:latin typeface="a드림고딕2" panose="02020600000000000000" pitchFamily="18" charset="-127"/>
                <a:ea typeface="a드림고딕2" panose="02020600000000000000" pitchFamily="18" charset="-127"/>
              </a:rPr>
              <a:t>Sharpening Spatial Filters</a:t>
            </a:r>
            <a:endParaRPr lang="ko-KR" altLang="en-US" sz="3200" dirty="0">
              <a:latin typeface="a드림고딕2" panose="02020600000000000000" pitchFamily="18" charset="-127"/>
              <a:ea typeface="a드림고딕2" panose="02020600000000000000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D3A994F-89F8-D3C9-2D89-4540C7A2DE9D}"/>
              </a:ext>
            </a:extLst>
          </p:cNvPr>
          <p:cNvSpPr/>
          <p:nvPr/>
        </p:nvSpPr>
        <p:spPr>
          <a:xfrm>
            <a:off x="123288" y="133350"/>
            <a:ext cx="11887200" cy="6591300"/>
          </a:xfrm>
          <a:prstGeom prst="rect">
            <a:avLst/>
          </a:prstGeom>
          <a:noFill/>
          <a:ln w="38100">
            <a:solidFill>
              <a:schemeClr val="tx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FF97E15-502F-FB8E-5CB5-3B480F968A4C}"/>
              </a:ext>
            </a:extLst>
          </p:cNvPr>
          <p:cNvSpPr txBox="1"/>
          <p:nvPr/>
        </p:nvSpPr>
        <p:spPr>
          <a:xfrm>
            <a:off x="2793507" y="677419"/>
            <a:ext cx="6629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a드림고딕2" panose="02020600000000000000" pitchFamily="18" charset="-127"/>
                <a:ea typeface="a드림고딕2" panose="02020600000000000000" pitchFamily="18" charset="-127"/>
              </a:rPr>
              <a:t>3.6.3 Unsharp Masking and </a:t>
            </a:r>
            <a:r>
              <a:rPr lang="en-US" altLang="ko-KR" sz="1400" dirty="0" err="1">
                <a:solidFill>
                  <a:schemeClr val="tx1"/>
                </a:solidFill>
                <a:latin typeface="a드림고딕2" panose="02020600000000000000" pitchFamily="18" charset="-127"/>
                <a:ea typeface="a드림고딕2" panose="02020600000000000000" pitchFamily="18" charset="-127"/>
              </a:rPr>
              <a:t>Highboost</a:t>
            </a:r>
            <a:r>
              <a:rPr lang="en-US" altLang="ko-KR" sz="1400" dirty="0">
                <a:solidFill>
                  <a:schemeClr val="tx1"/>
                </a:solidFill>
                <a:latin typeface="a드림고딕2" panose="02020600000000000000" pitchFamily="18" charset="-127"/>
                <a:ea typeface="a드림고딕2" panose="02020600000000000000" pitchFamily="18" charset="-127"/>
              </a:rPr>
              <a:t> Filtering</a:t>
            </a:r>
            <a:endParaRPr lang="ko-KR" altLang="en-US" sz="1400" dirty="0">
              <a:solidFill>
                <a:schemeClr val="tx1"/>
              </a:solidFill>
              <a:latin typeface="a드림고딕2" panose="02020600000000000000" pitchFamily="18" charset="-127"/>
              <a:ea typeface="a드림고딕2" panose="02020600000000000000" pitchFamily="18" charset="-127"/>
            </a:endParaRPr>
          </a:p>
        </p:txBody>
      </p:sp>
      <p:sp>
        <p:nvSpPr>
          <p:cNvPr id="18" name="슬라이드 번호 개체 틀 17">
            <a:extLst>
              <a:ext uri="{FF2B5EF4-FFF2-40B4-BE49-F238E27FC236}">
                <a16:creationId xmlns:a16="http://schemas.microsoft.com/office/drawing/2014/main" id="{A4AE5994-222B-C684-BA53-9CCB467B7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69094B-BC88-4327-90ED-6D31623714BF}" type="slidenum">
              <a:rPr lang="ko-KR" altLang="en-US" smtClean="0"/>
              <a:t>17</a:t>
            </a:fld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FF1C60B-3CDC-6E7C-7563-9477F75D21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9494" y="2892399"/>
            <a:ext cx="8633012" cy="120418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3C3F9556-DD59-7D94-3272-18B4BBD94D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9494" y="1336570"/>
            <a:ext cx="8633012" cy="119903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65AF3D9-788A-848F-895E-45F5FB900406}"/>
              </a:ext>
            </a:extLst>
          </p:cNvPr>
          <p:cNvSpPr txBox="1"/>
          <p:nvPr/>
        </p:nvSpPr>
        <p:spPr>
          <a:xfrm>
            <a:off x="2182205" y="1004587"/>
            <a:ext cx="22568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accent5"/>
                </a:solidFill>
              </a:rPr>
              <a:t>&lt;original&gt;</a:t>
            </a:r>
            <a:endParaRPr lang="ko-KR" altLang="en-US" sz="1400" b="1" dirty="0">
              <a:solidFill>
                <a:schemeClr val="accent5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0585B08-36AF-F8DC-D6A0-7221F7A7883C}"/>
              </a:ext>
            </a:extLst>
          </p:cNvPr>
          <p:cNvSpPr txBox="1"/>
          <p:nvPr/>
        </p:nvSpPr>
        <p:spPr>
          <a:xfrm>
            <a:off x="5007932" y="1012487"/>
            <a:ext cx="22568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accent5"/>
                </a:solidFill>
              </a:rPr>
              <a:t>&lt;5x5, </a:t>
            </a:r>
            <a:r>
              <a:rPr lang="el-GR" altLang="ko-KR" sz="1400" b="1" i="0" dirty="0">
                <a:solidFill>
                  <a:schemeClr val="accent5"/>
                </a:solidFill>
                <a:effectLst/>
              </a:rPr>
              <a:t>σ</a:t>
            </a:r>
            <a:r>
              <a:rPr lang="en-US" altLang="ko-KR" sz="1400" b="1" i="0" dirty="0">
                <a:solidFill>
                  <a:schemeClr val="accent5"/>
                </a:solidFill>
                <a:effectLst/>
              </a:rPr>
              <a:t>=3</a:t>
            </a:r>
            <a:r>
              <a:rPr lang="en-US" altLang="ko-KR" sz="1400" b="1" dirty="0">
                <a:solidFill>
                  <a:schemeClr val="accent5"/>
                </a:solidFill>
              </a:rPr>
              <a:t> gaussian&gt;</a:t>
            </a:r>
            <a:endParaRPr lang="ko-KR" altLang="en-US" sz="1400" b="1" dirty="0">
              <a:solidFill>
                <a:schemeClr val="accent5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AB5EB28-2524-99A0-94FB-DB7F26E125D0}"/>
              </a:ext>
            </a:extLst>
          </p:cNvPr>
          <p:cNvSpPr txBox="1"/>
          <p:nvPr/>
        </p:nvSpPr>
        <p:spPr>
          <a:xfrm>
            <a:off x="7833659" y="1011348"/>
            <a:ext cx="22568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accent5"/>
                </a:solidFill>
              </a:rPr>
              <a:t>&lt;unsharp masking&gt;</a:t>
            </a:r>
            <a:endParaRPr lang="ko-KR" altLang="en-US" sz="1400" b="1" dirty="0">
              <a:solidFill>
                <a:schemeClr val="accent5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A45C0FC-D466-4C5D-72C6-2C8F49F90428}"/>
              </a:ext>
            </a:extLst>
          </p:cNvPr>
          <p:cNvSpPr txBox="1"/>
          <p:nvPr/>
        </p:nvSpPr>
        <p:spPr>
          <a:xfrm>
            <a:off x="2187196" y="2574502"/>
            <a:ext cx="22568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accent5"/>
                </a:solidFill>
              </a:rPr>
              <a:t>&lt;original&gt;</a:t>
            </a:r>
            <a:endParaRPr lang="ko-KR" altLang="en-US" sz="1400" b="1" dirty="0">
              <a:solidFill>
                <a:schemeClr val="accent5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DC1DE89-3FD5-AB1B-A5DF-19B55C573FE9}"/>
              </a:ext>
            </a:extLst>
          </p:cNvPr>
          <p:cNvSpPr txBox="1"/>
          <p:nvPr/>
        </p:nvSpPr>
        <p:spPr>
          <a:xfrm>
            <a:off x="5020139" y="2585159"/>
            <a:ext cx="22568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accent5"/>
                </a:solidFill>
              </a:rPr>
              <a:t>&lt;31x31, </a:t>
            </a:r>
            <a:r>
              <a:rPr lang="el-GR" altLang="ko-KR" sz="1400" b="1" i="0" dirty="0">
                <a:solidFill>
                  <a:schemeClr val="accent5"/>
                </a:solidFill>
                <a:effectLst/>
              </a:rPr>
              <a:t>σ</a:t>
            </a:r>
            <a:r>
              <a:rPr lang="en-US" altLang="ko-KR" sz="1400" b="1" i="0" dirty="0">
                <a:solidFill>
                  <a:schemeClr val="accent5"/>
                </a:solidFill>
                <a:effectLst/>
              </a:rPr>
              <a:t>=3</a:t>
            </a:r>
            <a:r>
              <a:rPr lang="en-US" altLang="ko-KR" sz="1400" b="1" dirty="0">
                <a:solidFill>
                  <a:schemeClr val="accent5"/>
                </a:solidFill>
              </a:rPr>
              <a:t> gaussian&gt;</a:t>
            </a:r>
            <a:endParaRPr lang="ko-KR" altLang="en-US" sz="1400" b="1" dirty="0">
              <a:solidFill>
                <a:schemeClr val="accent5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40D2554-5D52-24F9-395D-1E52D32A7EB8}"/>
              </a:ext>
            </a:extLst>
          </p:cNvPr>
          <p:cNvSpPr txBox="1"/>
          <p:nvPr/>
        </p:nvSpPr>
        <p:spPr>
          <a:xfrm>
            <a:off x="7833659" y="2581447"/>
            <a:ext cx="22568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accent5"/>
                </a:solidFill>
              </a:rPr>
              <a:t>&lt;unsharp masking&gt;</a:t>
            </a:r>
            <a:endParaRPr lang="ko-KR" altLang="en-US" sz="1400" b="1" dirty="0">
              <a:solidFill>
                <a:schemeClr val="accent5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0858FFD-6675-9E8F-8A14-8B6083A3B424}"/>
              </a:ext>
            </a:extLst>
          </p:cNvPr>
          <p:cNvSpPr txBox="1"/>
          <p:nvPr/>
        </p:nvSpPr>
        <p:spPr>
          <a:xfrm>
            <a:off x="2182205" y="4126156"/>
            <a:ext cx="22568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rgbClr val="0070C0"/>
                </a:solidFill>
              </a:rPr>
              <a:t>&lt;original&gt;</a:t>
            </a:r>
            <a:endParaRPr lang="ko-KR" altLang="en-US" sz="1400" b="1" dirty="0">
              <a:solidFill>
                <a:srgbClr val="0070C0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0C59156-E199-0AC1-BEAE-7878C8DD22BC}"/>
              </a:ext>
            </a:extLst>
          </p:cNvPr>
          <p:cNvSpPr txBox="1"/>
          <p:nvPr/>
        </p:nvSpPr>
        <p:spPr>
          <a:xfrm>
            <a:off x="5020139" y="4126155"/>
            <a:ext cx="22568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accent5"/>
                </a:solidFill>
              </a:rPr>
              <a:t>&lt;31x31,</a:t>
            </a:r>
            <a:r>
              <a:rPr lang="el-GR" altLang="ko-KR" sz="1400" b="1" i="0" dirty="0">
                <a:solidFill>
                  <a:schemeClr val="accent5"/>
                </a:solidFill>
                <a:effectLst/>
              </a:rPr>
              <a:t> σ</a:t>
            </a:r>
            <a:r>
              <a:rPr lang="en-US" altLang="ko-KR" sz="1400" b="1" i="0" dirty="0">
                <a:solidFill>
                  <a:schemeClr val="accent5"/>
                </a:solidFill>
                <a:effectLst/>
              </a:rPr>
              <a:t>=5</a:t>
            </a:r>
            <a:r>
              <a:rPr lang="en-US" altLang="ko-KR" sz="1400" b="1" dirty="0">
                <a:solidFill>
                  <a:schemeClr val="accent5"/>
                </a:solidFill>
              </a:rPr>
              <a:t> gaussian&gt;</a:t>
            </a:r>
            <a:endParaRPr lang="ko-KR" altLang="en-US" sz="1400" b="1" dirty="0">
              <a:solidFill>
                <a:schemeClr val="accent5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49B9894-4979-F731-C77F-B8771BC7637B}"/>
              </a:ext>
            </a:extLst>
          </p:cNvPr>
          <p:cNvSpPr txBox="1"/>
          <p:nvPr/>
        </p:nvSpPr>
        <p:spPr>
          <a:xfrm>
            <a:off x="7858073" y="4126154"/>
            <a:ext cx="22568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accent5"/>
                </a:solidFill>
              </a:rPr>
              <a:t>&lt;unsharp masking&gt;</a:t>
            </a:r>
            <a:endParaRPr lang="ko-KR" altLang="en-US" sz="1400" b="1" dirty="0">
              <a:solidFill>
                <a:schemeClr val="accent5"/>
              </a:solidFill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14ED91FB-0033-7408-B681-076F298A41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9494" y="4453384"/>
            <a:ext cx="8633012" cy="1208712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8E571132-16EB-35C2-3119-01E4680A12B9}"/>
              </a:ext>
            </a:extLst>
          </p:cNvPr>
          <p:cNvSpPr txBox="1"/>
          <p:nvPr/>
        </p:nvSpPr>
        <p:spPr>
          <a:xfrm>
            <a:off x="3810793" y="5934130"/>
            <a:ext cx="4862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-&gt; Blurring </a:t>
            </a:r>
            <a:r>
              <a:rPr lang="ko-KR" altLang="en-US" b="1" dirty="0"/>
              <a:t>효과 클 수록 </a:t>
            </a:r>
            <a:r>
              <a:rPr lang="ko-KR" altLang="en-US" b="1" dirty="0" err="1"/>
              <a:t>엣지가</a:t>
            </a:r>
            <a:r>
              <a:rPr lang="ko-KR" altLang="en-US" b="1" dirty="0"/>
              <a:t> 더 강조됨</a:t>
            </a: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01E585C7-BB75-F573-1D6B-924E50601CBC}"/>
              </a:ext>
            </a:extLst>
          </p:cNvPr>
          <p:cNvSpPr/>
          <p:nvPr/>
        </p:nvSpPr>
        <p:spPr>
          <a:xfrm>
            <a:off x="3310614" y="5895228"/>
            <a:ext cx="5862918" cy="466165"/>
          </a:xfrm>
          <a:prstGeom prst="round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18517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4EBC33-0860-2869-E9D8-217BC7A507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DA05F4-3F0F-3730-3CB2-6DBE988649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31109"/>
            <a:ext cx="9144000" cy="648773"/>
          </a:xfrm>
        </p:spPr>
        <p:txBody>
          <a:bodyPr anchor="ctr">
            <a:normAutofit/>
          </a:bodyPr>
          <a:lstStyle/>
          <a:p>
            <a:r>
              <a:rPr lang="en-US" altLang="ko-KR" sz="3200" dirty="0">
                <a:latin typeface="a드림고딕2" panose="02020600000000000000" pitchFamily="18" charset="-127"/>
                <a:ea typeface="a드림고딕2" panose="02020600000000000000" pitchFamily="18" charset="-127"/>
              </a:rPr>
              <a:t>3.6</a:t>
            </a:r>
            <a:r>
              <a:rPr lang="en-US" altLang="ko-KR" sz="3600" dirty="0">
                <a:latin typeface="a드림고딕2" panose="02020600000000000000" pitchFamily="18" charset="-127"/>
                <a:ea typeface="a드림고딕2" panose="02020600000000000000" pitchFamily="18" charset="-127"/>
              </a:rPr>
              <a:t> </a:t>
            </a:r>
            <a:r>
              <a:rPr lang="en-US" altLang="ko-KR" sz="3200" dirty="0">
                <a:latin typeface="a드림고딕2" panose="02020600000000000000" pitchFamily="18" charset="-127"/>
                <a:ea typeface="a드림고딕2" panose="02020600000000000000" pitchFamily="18" charset="-127"/>
              </a:rPr>
              <a:t>Sharpening Spatial Filters</a:t>
            </a:r>
            <a:endParaRPr lang="ko-KR" altLang="en-US" sz="3200" dirty="0">
              <a:latin typeface="a드림고딕2" panose="02020600000000000000" pitchFamily="18" charset="-127"/>
              <a:ea typeface="a드림고딕2" panose="02020600000000000000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AC36B52-D44A-EF07-64AE-F383B8E506BC}"/>
              </a:ext>
            </a:extLst>
          </p:cNvPr>
          <p:cNvSpPr/>
          <p:nvPr/>
        </p:nvSpPr>
        <p:spPr>
          <a:xfrm>
            <a:off x="123288" y="133350"/>
            <a:ext cx="11887200" cy="6591300"/>
          </a:xfrm>
          <a:prstGeom prst="rect">
            <a:avLst/>
          </a:prstGeom>
          <a:noFill/>
          <a:ln w="38100">
            <a:solidFill>
              <a:schemeClr val="tx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B6FE5D-4535-F899-130E-135EDC2DE452}"/>
              </a:ext>
            </a:extLst>
          </p:cNvPr>
          <p:cNvSpPr txBox="1"/>
          <p:nvPr/>
        </p:nvSpPr>
        <p:spPr>
          <a:xfrm>
            <a:off x="2573394" y="695349"/>
            <a:ext cx="69869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a드림고딕2" panose="02020600000000000000" pitchFamily="18" charset="-127"/>
                <a:ea typeface="a드림고딕2" panose="02020600000000000000" pitchFamily="18" charset="-127"/>
              </a:rPr>
              <a:t>3.6.4 Using First-Order Derivatives for(Nonlinear) Image Sharpening – The Gradient</a:t>
            </a:r>
            <a:endParaRPr lang="ko-KR" altLang="en-US" sz="1400" dirty="0">
              <a:solidFill>
                <a:schemeClr val="tx1"/>
              </a:solidFill>
              <a:latin typeface="a드림고딕2" panose="02020600000000000000" pitchFamily="18" charset="-127"/>
              <a:ea typeface="a드림고딕2" panose="02020600000000000000" pitchFamily="18" charset="-127"/>
            </a:endParaRPr>
          </a:p>
        </p:txBody>
      </p:sp>
      <p:sp>
        <p:nvSpPr>
          <p:cNvPr id="18" name="슬라이드 번호 개체 틀 17">
            <a:extLst>
              <a:ext uri="{FF2B5EF4-FFF2-40B4-BE49-F238E27FC236}">
                <a16:creationId xmlns:a16="http://schemas.microsoft.com/office/drawing/2014/main" id="{5DFF18FA-51A4-ECB2-7A1D-2915B71B33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69094B-BC88-4327-90ED-6D31623714BF}" type="slidenum">
              <a:rPr lang="ko-KR" altLang="en-US" smtClean="0"/>
              <a:t>18</a:t>
            </a:fld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467AD53-6FEC-EB72-F1D2-0C1184DE06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9027" y="1399412"/>
            <a:ext cx="4315719" cy="216870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5D9D36A-8868-B3B3-1E69-4F9AE03FA4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4300" y="3840358"/>
            <a:ext cx="6143400" cy="96437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7C267FF-B839-55CF-DEE4-6E2AAFD23902}"/>
              </a:ext>
            </a:extLst>
          </p:cNvPr>
          <p:cNvSpPr txBox="1"/>
          <p:nvPr/>
        </p:nvSpPr>
        <p:spPr>
          <a:xfrm>
            <a:off x="2573394" y="4604673"/>
            <a:ext cx="22093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accent5"/>
                </a:solidFill>
              </a:rPr>
              <a:t>(gradient image)</a:t>
            </a:r>
            <a:endParaRPr lang="ko-KR" altLang="en-US" sz="2000" b="1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54992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F950DB-4E4F-67E0-FC02-539F7DEC7C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0AF2BB-62C9-CF15-C2B5-1C26847C0C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31109"/>
            <a:ext cx="9144000" cy="648773"/>
          </a:xfrm>
        </p:spPr>
        <p:txBody>
          <a:bodyPr anchor="ctr">
            <a:normAutofit/>
          </a:bodyPr>
          <a:lstStyle/>
          <a:p>
            <a:r>
              <a:rPr lang="en-US" altLang="ko-KR" sz="3200" dirty="0">
                <a:latin typeface="a드림고딕2" panose="02020600000000000000" pitchFamily="18" charset="-127"/>
                <a:ea typeface="a드림고딕2" panose="02020600000000000000" pitchFamily="18" charset="-127"/>
              </a:rPr>
              <a:t>3.6</a:t>
            </a:r>
            <a:r>
              <a:rPr lang="en-US" altLang="ko-KR" sz="3600" dirty="0">
                <a:latin typeface="a드림고딕2" panose="02020600000000000000" pitchFamily="18" charset="-127"/>
                <a:ea typeface="a드림고딕2" panose="02020600000000000000" pitchFamily="18" charset="-127"/>
              </a:rPr>
              <a:t> </a:t>
            </a:r>
            <a:r>
              <a:rPr lang="en-US" altLang="ko-KR" sz="3200" dirty="0">
                <a:latin typeface="a드림고딕2" panose="02020600000000000000" pitchFamily="18" charset="-127"/>
                <a:ea typeface="a드림고딕2" panose="02020600000000000000" pitchFamily="18" charset="-127"/>
              </a:rPr>
              <a:t>Sharpening Spatial Filters</a:t>
            </a:r>
            <a:endParaRPr lang="ko-KR" altLang="en-US" sz="3200" dirty="0">
              <a:latin typeface="a드림고딕2" panose="02020600000000000000" pitchFamily="18" charset="-127"/>
              <a:ea typeface="a드림고딕2" panose="02020600000000000000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9E37204-5F47-63E7-AA83-D56B2188BE4C}"/>
              </a:ext>
            </a:extLst>
          </p:cNvPr>
          <p:cNvSpPr/>
          <p:nvPr/>
        </p:nvSpPr>
        <p:spPr>
          <a:xfrm>
            <a:off x="123288" y="133350"/>
            <a:ext cx="11887200" cy="6591300"/>
          </a:xfrm>
          <a:prstGeom prst="rect">
            <a:avLst/>
          </a:prstGeom>
          <a:noFill/>
          <a:ln w="38100">
            <a:solidFill>
              <a:schemeClr val="tx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235BF3-6145-503C-8CC8-4E1AEFF3CB61}"/>
              </a:ext>
            </a:extLst>
          </p:cNvPr>
          <p:cNvSpPr txBox="1"/>
          <p:nvPr/>
        </p:nvSpPr>
        <p:spPr>
          <a:xfrm>
            <a:off x="2573394" y="695349"/>
            <a:ext cx="69869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a드림고딕2" panose="02020600000000000000" pitchFamily="18" charset="-127"/>
                <a:ea typeface="a드림고딕2" panose="02020600000000000000" pitchFamily="18" charset="-127"/>
              </a:rPr>
              <a:t>3.6.4 Using First-Order Derivatives for(Nonlinear) Image Sharpening – The Gradient</a:t>
            </a:r>
            <a:endParaRPr lang="ko-KR" altLang="en-US" sz="1400" dirty="0">
              <a:solidFill>
                <a:schemeClr val="tx1"/>
              </a:solidFill>
              <a:latin typeface="a드림고딕2" panose="02020600000000000000" pitchFamily="18" charset="-127"/>
              <a:ea typeface="a드림고딕2" panose="02020600000000000000" pitchFamily="18" charset="-127"/>
            </a:endParaRPr>
          </a:p>
        </p:txBody>
      </p:sp>
      <p:sp>
        <p:nvSpPr>
          <p:cNvPr id="18" name="슬라이드 번호 개체 틀 17">
            <a:extLst>
              <a:ext uri="{FF2B5EF4-FFF2-40B4-BE49-F238E27FC236}">
                <a16:creationId xmlns:a16="http://schemas.microsoft.com/office/drawing/2014/main" id="{E56A5480-65AD-1C99-03A8-A37A6AE600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69094B-BC88-4327-90ED-6D31623714BF}" type="slidenum">
              <a:rPr lang="ko-KR" altLang="en-US" smtClean="0"/>
              <a:t>19</a:t>
            </a:fld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5105750-737E-9D8E-AB78-6AD49120DA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5159" y="2709701"/>
            <a:ext cx="2077281" cy="208935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1EBE185-49D2-EB75-8956-D6E4A6E81D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2977" y="2745518"/>
            <a:ext cx="2077281" cy="205353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61F2C4D-06A7-168D-91B6-A879F4D47067}"/>
              </a:ext>
            </a:extLst>
          </p:cNvPr>
          <p:cNvSpPr txBox="1"/>
          <p:nvPr/>
        </p:nvSpPr>
        <p:spPr>
          <a:xfrm>
            <a:off x="4242586" y="1003126"/>
            <a:ext cx="37068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accent5"/>
                </a:solidFill>
              </a:rPr>
              <a:t>&lt;Roberts Cross Operator&gt;</a:t>
            </a:r>
            <a:endParaRPr lang="ko-KR" altLang="en-US" sz="2000" b="1" dirty="0">
              <a:solidFill>
                <a:schemeClr val="accent5"/>
              </a:solidFill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94E47C2C-F333-4E10-9CA3-2B14A2F8FE54}"/>
              </a:ext>
            </a:extLst>
          </p:cNvPr>
          <p:cNvCxnSpPr>
            <a:cxnSpLocks/>
          </p:cNvCxnSpPr>
          <p:nvPr/>
        </p:nvCxnSpPr>
        <p:spPr>
          <a:xfrm>
            <a:off x="2234075" y="3285750"/>
            <a:ext cx="1557361" cy="141343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C36E154-0005-FE03-7AEB-37CEB25E5F80}"/>
              </a:ext>
            </a:extLst>
          </p:cNvPr>
          <p:cNvCxnSpPr>
            <a:cxnSpLocks/>
          </p:cNvCxnSpPr>
          <p:nvPr/>
        </p:nvCxnSpPr>
        <p:spPr>
          <a:xfrm flipH="1">
            <a:off x="5143027" y="3301194"/>
            <a:ext cx="1599444" cy="139537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BD125FE-7FCA-FCB3-1F23-195C4BA0939B}"/>
                  </a:ext>
                </a:extLst>
              </p:cNvPr>
              <p:cNvSpPr txBox="1"/>
              <p:nvPr/>
            </p:nvSpPr>
            <p:spPr>
              <a:xfrm>
                <a:off x="2274259" y="1949724"/>
                <a:ext cx="177908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altLang="ko-KR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1" i="0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altLang="ko-KR" sz="2800" b="1" i="0" smtClean="0">
                              <a:latin typeface="Cambria Math" panose="02040503050406030204" pitchFamily="18" charset="0"/>
                            </a:rPr>
                            <m:t>𝐆</m:t>
                          </m:r>
                        </m:e>
                        <m:sub>
                          <m:r>
                            <a:rPr lang="en-US" altLang="ko-KR" sz="28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sub>
                      </m:sSub>
                      <m:r>
                        <a:rPr lang="en-US" altLang="ko-KR" sz="2800" b="1" i="0" smtClean="0">
                          <a:latin typeface="Cambria Math" panose="02040503050406030204" pitchFamily="18" charset="0"/>
                        </a:rPr>
                        <m:t>&gt;</m:t>
                      </m:r>
                    </m:oMath>
                  </m:oMathPara>
                </a14:m>
                <a:endParaRPr lang="ko-KR" altLang="en-US" sz="2800" b="1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BD125FE-7FCA-FCB3-1F23-195C4BA093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4259" y="1949724"/>
                <a:ext cx="1779080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595B8A8-51B7-CF3C-A767-BA504D2104F4}"/>
                  </a:ext>
                </a:extLst>
              </p:cNvPr>
              <p:cNvSpPr txBox="1"/>
              <p:nvPr/>
            </p:nvSpPr>
            <p:spPr>
              <a:xfrm>
                <a:off x="4963391" y="1955187"/>
                <a:ext cx="1779080" cy="5627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altLang="ko-KR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1" i="0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altLang="ko-KR" sz="2800" b="1" i="0" smtClean="0">
                              <a:latin typeface="Cambria Math" panose="02040503050406030204" pitchFamily="18" charset="0"/>
                            </a:rPr>
                            <m:t>𝐆</m:t>
                          </m:r>
                        </m:e>
                        <m:sub>
                          <m:r>
                            <a:rPr lang="en-US" altLang="ko-KR" sz="2800" b="1" i="0" smtClean="0">
                              <a:latin typeface="Cambria Math" panose="02040503050406030204" pitchFamily="18" charset="0"/>
                            </a:rPr>
                            <m:t>𝐲</m:t>
                          </m:r>
                        </m:sub>
                      </m:sSub>
                      <m:r>
                        <a:rPr lang="en-US" altLang="ko-KR" sz="2800" b="1" i="0" smtClean="0">
                          <a:latin typeface="Cambria Math" panose="02040503050406030204" pitchFamily="18" charset="0"/>
                        </a:rPr>
                        <m:t>&gt;</m:t>
                      </m:r>
                    </m:oMath>
                  </m:oMathPara>
                </a14:m>
                <a:endParaRPr lang="ko-KR" altLang="en-US" sz="2800" b="1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595B8A8-51B7-CF3C-A767-BA504D2104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3391" y="1955187"/>
                <a:ext cx="1779080" cy="56271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그림 16">
            <a:extLst>
              <a:ext uri="{FF2B5EF4-FFF2-40B4-BE49-F238E27FC236}">
                <a16:creationId xmlns:a16="http://schemas.microsoft.com/office/drawing/2014/main" id="{401AC844-C854-15B0-5C1B-F66018FF12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10655" y="2986083"/>
            <a:ext cx="2437291" cy="677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9086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9DB16E-23F2-A3DB-D3C2-642D5A436E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C8A8CA-693D-32F7-00B8-7C8E308433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31109"/>
            <a:ext cx="9144000" cy="648773"/>
          </a:xfrm>
        </p:spPr>
        <p:txBody>
          <a:bodyPr anchor="ctr">
            <a:normAutofit/>
          </a:bodyPr>
          <a:lstStyle/>
          <a:p>
            <a:r>
              <a:rPr lang="en-US" altLang="ko-KR" sz="3200" dirty="0">
                <a:latin typeface="a드림고딕2" panose="02020600000000000000" pitchFamily="18" charset="-127"/>
                <a:ea typeface="a드림고딕2" panose="02020600000000000000" pitchFamily="18" charset="-127"/>
              </a:rPr>
              <a:t>Homework</a:t>
            </a:r>
            <a:endParaRPr lang="ko-KR" altLang="en-US" sz="3200" dirty="0">
              <a:latin typeface="a드림고딕2" panose="02020600000000000000" pitchFamily="18" charset="-127"/>
              <a:ea typeface="a드림고딕2" panose="02020600000000000000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F4921BC-6D6C-7053-07A7-E6B99789F990}"/>
              </a:ext>
            </a:extLst>
          </p:cNvPr>
          <p:cNvSpPr/>
          <p:nvPr/>
        </p:nvSpPr>
        <p:spPr>
          <a:xfrm>
            <a:off x="123288" y="133350"/>
            <a:ext cx="11887200" cy="6591300"/>
          </a:xfrm>
          <a:prstGeom prst="rect">
            <a:avLst/>
          </a:prstGeom>
          <a:noFill/>
          <a:ln w="38100">
            <a:solidFill>
              <a:schemeClr val="tx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DC5833-BFA0-37EF-1F67-4248F0C12D12}"/>
              </a:ext>
            </a:extLst>
          </p:cNvPr>
          <p:cNvSpPr txBox="1"/>
          <p:nvPr/>
        </p:nvSpPr>
        <p:spPr>
          <a:xfrm>
            <a:off x="2793507" y="677419"/>
            <a:ext cx="6629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a드림고딕2" panose="02020600000000000000" pitchFamily="18" charset="-127"/>
                <a:ea typeface="a드림고딕2" panose="02020600000000000000" pitchFamily="18" charset="-127"/>
              </a:rPr>
              <a:t>Using the Second Derivative for Image Sharpening – The Laplacian</a:t>
            </a:r>
            <a:endParaRPr lang="ko-KR" altLang="en-US" sz="1400" dirty="0"/>
          </a:p>
        </p:txBody>
      </p:sp>
      <p:sp>
        <p:nvSpPr>
          <p:cNvPr id="18" name="슬라이드 번호 개체 틀 17">
            <a:extLst>
              <a:ext uri="{FF2B5EF4-FFF2-40B4-BE49-F238E27FC236}">
                <a16:creationId xmlns:a16="http://schemas.microsoft.com/office/drawing/2014/main" id="{F0C9C570-9E7D-DFAC-9DD0-64806CCAB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69094B-BC88-4327-90ED-6D31623714BF}" type="slidenum">
              <a:rPr lang="ko-KR" altLang="en-US" smtClean="0"/>
              <a:t>2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8437B44-52B7-5DD9-CC6B-6B264DA547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2384" y="1074367"/>
            <a:ext cx="6623795" cy="510621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8C3DCFD-3ACD-F320-53CD-BC246C677A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4848" y="2695734"/>
            <a:ext cx="3135976" cy="313597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9628E52-C0CA-995B-F4DF-BF6551C6311F}"/>
              </a:ext>
            </a:extLst>
          </p:cNvPr>
          <p:cNvSpPr txBox="1"/>
          <p:nvPr/>
        </p:nvSpPr>
        <p:spPr>
          <a:xfrm>
            <a:off x="1322774" y="2386836"/>
            <a:ext cx="2648034" cy="317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accent5"/>
                </a:solidFill>
              </a:rPr>
              <a:t>＜</a:t>
            </a:r>
            <a:r>
              <a:rPr lang="en-US" altLang="ko-KR" sz="1400" b="1" dirty="0">
                <a:solidFill>
                  <a:schemeClr val="accent5"/>
                </a:solidFill>
              </a:rPr>
              <a:t>Laplacian filter&gt;</a:t>
            </a:r>
            <a:endParaRPr lang="ko-KR" altLang="en-US" sz="1400" b="1" dirty="0">
              <a:solidFill>
                <a:schemeClr val="accent5"/>
              </a:solidFill>
            </a:endParaRPr>
          </a:p>
        </p:txBody>
      </p:sp>
      <p:pic>
        <p:nvPicPr>
          <p:cNvPr id="16" name="Object 8">
            <a:extLst>
              <a:ext uri="{FF2B5EF4-FFF2-40B4-BE49-F238E27FC236}">
                <a16:creationId xmlns:a16="http://schemas.microsoft.com/office/drawing/2014/main" id="{CDFE8FC5-7F7F-324E-B4B2-F7DED48F6B5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/>
          <a:srcRect t="966" b="-966"/>
          <a:stretch/>
        </p:blipFill>
        <p:spPr>
          <a:xfrm>
            <a:off x="420607" y="1493896"/>
            <a:ext cx="4745800" cy="720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2181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537777-18BD-0C34-C1D1-B89B6ED081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32D3A8-D3B6-A63E-12A3-F9DF60599A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31109"/>
            <a:ext cx="9144000" cy="648773"/>
          </a:xfrm>
        </p:spPr>
        <p:txBody>
          <a:bodyPr anchor="ctr">
            <a:normAutofit/>
          </a:bodyPr>
          <a:lstStyle/>
          <a:p>
            <a:r>
              <a:rPr lang="en-US" altLang="ko-KR" sz="3200" dirty="0">
                <a:latin typeface="a드림고딕2" panose="02020600000000000000" pitchFamily="18" charset="-127"/>
                <a:ea typeface="a드림고딕2" panose="02020600000000000000" pitchFamily="18" charset="-127"/>
              </a:rPr>
              <a:t>3.6</a:t>
            </a:r>
            <a:r>
              <a:rPr lang="en-US" altLang="ko-KR" sz="3600" dirty="0">
                <a:latin typeface="a드림고딕2" panose="02020600000000000000" pitchFamily="18" charset="-127"/>
                <a:ea typeface="a드림고딕2" panose="02020600000000000000" pitchFamily="18" charset="-127"/>
              </a:rPr>
              <a:t> </a:t>
            </a:r>
            <a:r>
              <a:rPr lang="en-US" altLang="ko-KR" sz="3200" dirty="0">
                <a:latin typeface="a드림고딕2" panose="02020600000000000000" pitchFamily="18" charset="-127"/>
                <a:ea typeface="a드림고딕2" panose="02020600000000000000" pitchFamily="18" charset="-127"/>
              </a:rPr>
              <a:t>Sharpening Spatial Filters</a:t>
            </a:r>
            <a:endParaRPr lang="ko-KR" altLang="en-US" sz="3200" dirty="0">
              <a:latin typeface="a드림고딕2" panose="02020600000000000000" pitchFamily="18" charset="-127"/>
              <a:ea typeface="a드림고딕2" panose="02020600000000000000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F3EB773-CE8B-6009-7D22-FD31B8A5F5A7}"/>
              </a:ext>
            </a:extLst>
          </p:cNvPr>
          <p:cNvSpPr/>
          <p:nvPr/>
        </p:nvSpPr>
        <p:spPr>
          <a:xfrm>
            <a:off x="123288" y="133350"/>
            <a:ext cx="11887200" cy="6591300"/>
          </a:xfrm>
          <a:prstGeom prst="rect">
            <a:avLst/>
          </a:prstGeom>
          <a:noFill/>
          <a:ln w="38100">
            <a:solidFill>
              <a:schemeClr val="tx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486B0A8-01B1-C074-BEDF-15B7DBC3916E}"/>
              </a:ext>
            </a:extLst>
          </p:cNvPr>
          <p:cNvSpPr txBox="1"/>
          <p:nvPr/>
        </p:nvSpPr>
        <p:spPr>
          <a:xfrm>
            <a:off x="2573394" y="695349"/>
            <a:ext cx="69869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a드림고딕2" panose="02020600000000000000" pitchFamily="18" charset="-127"/>
                <a:ea typeface="a드림고딕2" panose="02020600000000000000" pitchFamily="18" charset="-127"/>
              </a:rPr>
              <a:t>3.6.4 Using First-Order Derivatives for(Nonlinear) Image Sharpening – The Gradient</a:t>
            </a:r>
            <a:endParaRPr lang="ko-KR" altLang="en-US" sz="1400" dirty="0">
              <a:solidFill>
                <a:schemeClr val="tx1"/>
              </a:solidFill>
              <a:latin typeface="a드림고딕2" panose="02020600000000000000" pitchFamily="18" charset="-127"/>
              <a:ea typeface="a드림고딕2" panose="02020600000000000000" pitchFamily="18" charset="-127"/>
            </a:endParaRPr>
          </a:p>
        </p:txBody>
      </p:sp>
      <p:sp>
        <p:nvSpPr>
          <p:cNvPr id="18" name="슬라이드 번호 개체 틀 17">
            <a:extLst>
              <a:ext uri="{FF2B5EF4-FFF2-40B4-BE49-F238E27FC236}">
                <a16:creationId xmlns:a16="http://schemas.microsoft.com/office/drawing/2014/main" id="{6F822636-7342-B88D-692C-BCF83BDAE5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69094B-BC88-4327-90ED-6D31623714BF}" type="slidenum">
              <a:rPr lang="ko-KR" altLang="en-US" smtClean="0"/>
              <a:t>20</a:t>
            </a:fld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395BA0F-8EE7-2DB2-C816-C7BE4EEDF2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579" y="1638818"/>
            <a:ext cx="6323004" cy="405002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D685FE8-733D-243F-CBF6-AD44FDE54D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8560" y="1635455"/>
            <a:ext cx="5253951" cy="321879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FF0F943-09CD-B7B9-CD59-DC36593ED5E1}"/>
              </a:ext>
            </a:extLst>
          </p:cNvPr>
          <p:cNvSpPr txBox="1"/>
          <p:nvPr/>
        </p:nvSpPr>
        <p:spPr>
          <a:xfrm>
            <a:off x="4242586" y="1003126"/>
            <a:ext cx="37068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accent5"/>
                </a:solidFill>
              </a:rPr>
              <a:t>&lt;Roberts Cross Operator&gt;</a:t>
            </a:r>
            <a:endParaRPr lang="ko-KR" altLang="en-US" sz="2000" b="1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88468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52DCAD-F1ED-007D-4C5A-6584E04C5F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EEA6F9-CED1-ABDC-F28B-26BDC1BA82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31109"/>
            <a:ext cx="9144000" cy="648773"/>
          </a:xfrm>
        </p:spPr>
        <p:txBody>
          <a:bodyPr anchor="ctr">
            <a:normAutofit/>
          </a:bodyPr>
          <a:lstStyle/>
          <a:p>
            <a:r>
              <a:rPr lang="en-US" altLang="ko-KR" sz="3200" dirty="0">
                <a:latin typeface="a드림고딕2" panose="02020600000000000000" pitchFamily="18" charset="-127"/>
                <a:ea typeface="a드림고딕2" panose="02020600000000000000" pitchFamily="18" charset="-127"/>
              </a:rPr>
              <a:t>3.6</a:t>
            </a:r>
            <a:r>
              <a:rPr lang="en-US" altLang="ko-KR" sz="3600" dirty="0">
                <a:latin typeface="a드림고딕2" panose="02020600000000000000" pitchFamily="18" charset="-127"/>
                <a:ea typeface="a드림고딕2" panose="02020600000000000000" pitchFamily="18" charset="-127"/>
              </a:rPr>
              <a:t> </a:t>
            </a:r>
            <a:r>
              <a:rPr lang="en-US" altLang="ko-KR" sz="3200" dirty="0">
                <a:latin typeface="a드림고딕2" panose="02020600000000000000" pitchFamily="18" charset="-127"/>
                <a:ea typeface="a드림고딕2" panose="02020600000000000000" pitchFamily="18" charset="-127"/>
              </a:rPr>
              <a:t>Sharpening Spatial Filters</a:t>
            </a:r>
            <a:endParaRPr lang="ko-KR" altLang="en-US" sz="3200" dirty="0">
              <a:latin typeface="a드림고딕2" panose="02020600000000000000" pitchFamily="18" charset="-127"/>
              <a:ea typeface="a드림고딕2" panose="02020600000000000000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F6B3E35-0D46-8AF0-7F6C-F1C294665BC7}"/>
              </a:ext>
            </a:extLst>
          </p:cNvPr>
          <p:cNvSpPr/>
          <p:nvPr/>
        </p:nvSpPr>
        <p:spPr>
          <a:xfrm>
            <a:off x="123288" y="133350"/>
            <a:ext cx="11887200" cy="6591300"/>
          </a:xfrm>
          <a:prstGeom prst="rect">
            <a:avLst/>
          </a:prstGeom>
          <a:noFill/>
          <a:ln w="38100">
            <a:solidFill>
              <a:schemeClr val="tx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4DE737-C7A9-F7D7-A8DC-81E84CBE7834}"/>
              </a:ext>
            </a:extLst>
          </p:cNvPr>
          <p:cNvSpPr txBox="1"/>
          <p:nvPr/>
        </p:nvSpPr>
        <p:spPr>
          <a:xfrm>
            <a:off x="2573394" y="695349"/>
            <a:ext cx="69869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a드림고딕2" panose="02020600000000000000" pitchFamily="18" charset="-127"/>
                <a:ea typeface="a드림고딕2" panose="02020600000000000000" pitchFamily="18" charset="-127"/>
              </a:rPr>
              <a:t>3.6.4 Using First-Order Derivatives for(Nonlinear) Image Sharpening – The Gradient</a:t>
            </a:r>
            <a:endParaRPr lang="ko-KR" altLang="en-US" sz="1400" dirty="0">
              <a:solidFill>
                <a:schemeClr val="tx1"/>
              </a:solidFill>
              <a:latin typeface="a드림고딕2" panose="02020600000000000000" pitchFamily="18" charset="-127"/>
              <a:ea typeface="a드림고딕2" panose="02020600000000000000" pitchFamily="18" charset="-127"/>
            </a:endParaRPr>
          </a:p>
        </p:txBody>
      </p:sp>
      <p:sp>
        <p:nvSpPr>
          <p:cNvPr id="18" name="슬라이드 번호 개체 틀 17">
            <a:extLst>
              <a:ext uri="{FF2B5EF4-FFF2-40B4-BE49-F238E27FC236}">
                <a16:creationId xmlns:a16="http://schemas.microsoft.com/office/drawing/2014/main" id="{D54F6E6D-7363-6BF4-010C-1AF9EBCA92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69094B-BC88-4327-90ED-6D31623714BF}" type="slidenum">
              <a:rPr lang="ko-KR" altLang="en-US" smtClean="0"/>
              <a:t>21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6512958-576D-7759-A1A7-55589AED66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2905" y="2846967"/>
            <a:ext cx="10126190" cy="336891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BC488C4-6E66-AD7A-A0CC-D46AC37508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0147" y="1189334"/>
            <a:ext cx="1193348" cy="120028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F8C6F96-A944-75F2-C5F9-B7C78D21A8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0504" y="1189334"/>
            <a:ext cx="1214162" cy="1200285"/>
          </a:xfrm>
          <a:prstGeom prst="rect">
            <a:avLst/>
          </a:prstGeom>
        </p:spPr>
      </p:pic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553B778A-48FA-7E74-3072-39ADBB4B8B78}"/>
              </a:ext>
            </a:extLst>
          </p:cNvPr>
          <p:cNvCxnSpPr>
            <a:cxnSpLocks/>
          </p:cNvCxnSpPr>
          <p:nvPr/>
        </p:nvCxnSpPr>
        <p:spPr>
          <a:xfrm>
            <a:off x="2485571" y="1593345"/>
            <a:ext cx="822009" cy="76174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2DDD12C6-027C-F4A6-1291-96B89D44DE30}"/>
              </a:ext>
            </a:extLst>
          </p:cNvPr>
          <p:cNvCxnSpPr>
            <a:cxnSpLocks/>
          </p:cNvCxnSpPr>
          <p:nvPr/>
        </p:nvCxnSpPr>
        <p:spPr>
          <a:xfrm flipH="1">
            <a:off x="5661211" y="1508584"/>
            <a:ext cx="869577" cy="76696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림 19">
            <a:extLst>
              <a:ext uri="{FF2B5EF4-FFF2-40B4-BE49-F238E27FC236}">
                <a16:creationId xmlns:a16="http://schemas.microsoft.com/office/drawing/2014/main" id="{6EF73BA8-4D02-EE20-0164-48BFBFDBF0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30709" y="1586172"/>
            <a:ext cx="2437291" cy="67774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3F6C549-0B01-EC54-0B6E-75870BC12E20}"/>
                  </a:ext>
                </a:extLst>
              </p:cNvPr>
              <p:cNvSpPr txBox="1"/>
              <p:nvPr/>
            </p:nvSpPr>
            <p:spPr>
              <a:xfrm>
                <a:off x="2100783" y="2380202"/>
                <a:ext cx="17790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altLang="ko-KR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altLang="ko-KR" b="1" i="0" smtClean="0">
                              <a:latin typeface="Cambria Math" panose="02040503050406030204" pitchFamily="18" charset="0"/>
                            </a:rPr>
                            <m:t>𝐆</m:t>
                          </m:r>
                        </m:e>
                        <m:sub>
                          <m:r>
                            <a:rPr lang="en-US" altLang="ko-KR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sub>
                      </m:sSub>
                      <m:r>
                        <a:rPr lang="en-US" altLang="ko-KR" b="1" i="0" smtClean="0">
                          <a:latin typeface="Cambria Math" panose="02040503050406030204" pitchFamily="18" charset="0"/>
                        </a:rPr>
                        <m:t>&gt;</m:t>
                      </m:r>
                    </m:oMath>
                  </m:oMathPara>
                </a14:m>
                <a:endParaRPr lang="ko-KR" altLang="en-US" b="1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3F6C549-0B01-EC54-0B6E-75870BC12E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0783" y="2380202"/>
                <a:ext cx="1779080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2CDFB69-3A9B-902E-87D1-785701A9FEAC}"/>
                  </a:ext>
                </a:extLst>
              </p:cNvPr>
              <p:cNvSpPr txBox="1"/>
              <p:nvPr/>
            </p:nvSpPr>
            <p:spPr>
              <a:xfrm>
                <a:off x="5095709" y="2361155"/>
                <a:ext cx="1779080" cy="3947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altLang="ko-KR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altLang="ko-KR" b="1" i="0" smtClean="0">
                              <a:latin typeface="Cambria Math" panose="02040503050406030204" pitchFamily="18" charset="0"/>
                            </a:rPr>
                            <m:t>𝐆</m:t>
                          </m:r>
                        </m:e>
                        <m:sub>
                          <m:r>
                            <a:rPr lang="en-US" altLang="ko-KR" b="1" i="0" smtClean="0">
                              <a:latin typeface="Cambria Math" panose="02040503050406030204" pitchFamily="18" charset="0"/>
                            </a:rPr>
                            <m:t>𝐲</m:t>
                          </m:r>
                        </m:sub>
                      </m:sSub>
                      <m:r>
                        <a:rPr lang="en-US" altLang="ko-KR" b="1" i="0" smtClean="0">
                          <a:latin typeface="Cambria Math" panose="02040503050406030204" pitchFamily="18" charset="0"/>
                        </a:rPr>
                        <m:t>&gt;</m:t>
                      </m:r>
                    </m:oMath>
                  </m:oMathPara>
                </a14:m>
                <a:endParaRPr lang="ko-KR" altLang="en-US" b="1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2CDFB69-3A9B-902E-87D1-785701A9FE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5709" y="2361155"/>
                <a:ext cx="1779080" cy="394788"/>
              </a:xfrm>
              <a:prstGeom prst="rect">
                <a:avLst/>
              </a:prstGeom>
              <a:blipFill>
                <a:blip r:embed="rId7"/>
                <a:stretch>
                  <a:fillRect b="-46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227295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2A864C-62E6-1E18-4CED-BDF0E44A57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49B7F4-76DD-F025-BC40-FD071724E3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31109"/>
            <a:ext cx="9144000" cy="648773"/>
          </a:xfrm>
        </p:spPr>
        <p:txBody>
          <a:bodyPr anchor="ctr">
            <a:normAutofit/>
          </a:bodyPr>
          <a:lstStyle/>
          <a:p>
            <a:r>
              <a:rPr lang="en-US" altLang="ko-KR" sz="3200" dirty="0">
                <a:latin typeface="a드림고딕2" panose="02020600000000000000" pitchFamily="18" charset="-127"/>
                <a:ea typeface="a드림고딕2" panose="02020600000000000000" pitchFamily="18" charset="-127"/>
              </a:rPr>
              <a:t>3.6</a:t>
            </a:r>
            <a:r>
              <a:rPr lang="en-US" altLang="ko-KR" sz="3600" dirty="0">
                <a:latin typeface="a드림고딕2" panose="02020600000000000000" pitchFamily="18" charset="-127"/>
                <a:ea typeface="a드림고딕2" panose="02020600000000000000" pitchFamily="18" charset="-127"/>
              </a:rPr>
              <a:t> </a:t>
            </a:r>
            <a:r>
              <a:rPr lang="en-US" altLang="ko-KR" sz="3200" dirty="0">
                <a:latin typeface="a드림고딕2" panose="02020600000000000000" pitchFamily="18" charset="-127"/>
                <a:ea typeface="a드림고딕2" panose="02020600000000000000" pitchFamily="18" charset="-127"/>
              </a:rPr>
              <a:t>Sharpening Spatial Filters</a:t>
            </a:r>
            <a:endParaRPr lang="ko-KR" altLang="en-US" sz="3200" dirty="0">
              <a:latin typeface="a드림고딕2" panose="02020600000000000000" pitchFamily="18" charset="-127"/>
              <a:ea typeface="a드림고딕2" panose="02020600000000000000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E8CD88F-36DE-D9A9-0314-63153461C2D0}"/>
              </a:ext>
            </a:extLst>
          </p:cNvPr>
          <p:cNvSpPr/>
          <p:nvPr/>
        </p:nvSpPr>
        <p:spPr>
          <a:xfrm>
            <a:off x="123288" y="133350"/>
            <a:ext cx="11887200" cy="6591300"/>
          </a:xfrm>
          <a:prstGeom prst="rect">
            <a:avLst/>
          </a:prstGeom>
          <a:noFill/>
          <a:ln w="38100">
            <a:solidFill>
              <a:schemeClr val="tx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7084FD-3902-3AA7-90B2-9486F85A951A}"/>
              </a:ext>
            </a:extLst>
          </p:cNvPr>
          <p:cNvSpPr txBox="1"/>
          <p:nvPr/>
        </p:nvSpPr>
        <p:spPr>
          <a:xfrm>
            <a:off x="2573394" y="695349"/>
            <a:ext cx="69869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a드림고딕2" panose="02020600000000000000" pitchFamily="18" charset="-127"/>
                <a:ea typeface="a드림고딕2" panose="02020600000000000000" pitchFamily="18" charset="-127"/>
              </a:rPr>
              <a:t>3.6.4 Using First-Order Derivatives for(Nonlinear) Image Sharpening – The Gradient</a:t>
            </a:r>
            <a:endParaRPr lang="ko-KR" altLang="en-US" sz="1400" dirty="0">
              <a:solidFill>
                <a:schemeClr val="tx1"/>
              </a:solidFill>
              <a:latin typeface="a드림고딕2" panose="02020600000000000000" pitchFamily="18" charset="-127"/>
              <a:ea typeface="a드림고딕2" panose="02020600000000000000" pitchFamily="18" charset="-127"/>
            </a:endParaRPr>
          </a:p>
        </p:txBody>
      </p:sp>
      <p:sp>
        <p:nvSpPr>
          <p:cNvPr id="18" name="슬라이드 번호 개체 틀 17">
            <a:extLst>
              <a:ext uri="{FF2B5EF4-FFF2-40B4-BE49-F238E27FC236}">
                <a16:creationId xmlns:a16="http://schemas.microsoft.com/office/drawing/2014/main" id="{3B646995-8CE1-04AE-6961-47ADA687AD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69094B-BC88-4327-90ED-6D31623714BF}" type="slidenum">
              <a:rPr lang="ko-KR" altLang="en-US" smtClean="0"/>
              <a:t>22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5249902-CA89-05D7-B578-7EBC5820C9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5433" y="3489260"/>
            <a:ext cx="6162907" cy="309033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1AF4166-ED4A-DBA3-7518-DBCA842D06B7}"/>
              </a:ext>
            </a:extLst>
          </p:cNvPr>
          <p:cNvSpPr txBox="1"/>
          <p:nvPr/>
        </p:nvSpPr>
        <p:spPr>
          <a:xfrm>
            <a:off x="3507479" y="3118824"/>
            <a:ext cx="19968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accent5"/>
                </a:solidFill>
              </a:rPr>
              <a:t>&lt;Original&gt;</a:t>
            </a:r>
            <a:endParaRPr lang="ko-KR" altLang="en-US" sz="1600" b="1" dirty="0">
              <a:solidFill>
                <a:schemeClr val="accent5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DF8E8A-B00B-2863-53DC-1FE8EEFB3DFB}"/>
              </a:ext>
            </a:extLst>
          </p:cNvPr>
          <p:cNvSpPr txBox="1"/>
          <p:nvPr/>
        </p:nvSpPr>
        <p:spPr>
          <a:xfrm>
            <a:off x="6071384" y="3117940"/>
            <a:ext cx="30995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accent5"/>
                </a:solidFill>
              </a:rPr>
              <a:t>&lt;Original + Gradient image&gt;</a:t>
            </a:r>
            <a:endParaRPr lang="ko-KR" altLang="en-US" sz="1600" b="1" dirty="0">
              <a:solidFill>
                <a:schemeClr val="accent5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D470535-18E6-CED7-D1EB-E14B260838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4931" y="1028602"/>
            <a:ext cx="5523909" cy="95795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5E20C83-0340-70D7-AD43-28957148EA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6441" y="2012035"/>
            <a:ext cx="5522399" cy="1004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0070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566B53-1833-D681-CAE3-16FE88A58A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A6D562BA-F8B0-4553-0EBB-4BDA3CBAED15}"/>
              </a:ext>
            </a:extLst>
          </p:cNvPr>
          <p:cNvSpPr/>
          <p:nvPr/>
        </p:nvSpPr>
        <p:spPr>
          <a:xfrm>
            <a:off x="152400" y="142875"/>
            <a:ext cx="11887200" cy="6591300"/>
          </a:xfrm>
          <a:prstGeom prst="rect">
            <a:avLst/>
          </a:prstGeom>
          <a:noFill/>
          <a:ln w="38100">
            <a:solidFill>
              <a:schemeClr val="tx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슬라이드 번호 개체 틀 17">
            <a:extLst>
              <a:ext uri="{FF2B5EF4-FFF2-40B4-BE49-F238E27FC236}">
                <a16:creationId xmlns:a16="http://schemas.microsoft.com/office/drawing/2014/main" id="{D74645A8-AFE1-E969-C7D5-FA840F367D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69094B-BC88-4327-90ED-6D31623714BF}" type="slidenum">
              <a:rPr lang="ko-KR" altLang="en-US" smtClean="0"/>
              <a:t>23</a:t>
            </a:fld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3664FBB-F71E-75D1-D954-E34EE3E808A0}"/>
              </a:ext>
            </a:extLst>
          </p:cNvPr>
          <p:cNvSpPr txBox="1"/>
          <p:nvPr/>
        </p:nvSpPr>
        <p:spPr>
          <a:xfrm>
            <a:off x="2240637" y="1641179"/>
            <a:ext cx="18399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/>
              <a:t>&lt;</a:t>
            </a:r>
            <a:r>
              <a:rPr lang="ko-KR" altLang="en-US" sz="2000" dirty="0"/>
              <a:t>수평방향</a:t>
            </a:r>
            <a:r>
              <a:rPr lang="en-US" altLang="ko-KR" sz="2000" dirty="0"/>
              <a:t>&gt;</a:t>
            </a:r>
            <a:endParaRPr lang="ko-KR" altLang="en-US" sz="2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CF8E4B2-B3DC-D402-F3F1-E4A6764ABC61}"/>
              </a:ext>
            </a:extLst>
          </p:cNvPr>
          <p:cNvSpPr txBox="1"/>
          <p:nvPr/>
        </p:nvSpPr>
        <p:spPr>
          <a:xfrm>
            <a:off x="5176044" y="1641179"/>
            <a:ext cx="18399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/>
              <a:t>&lt;</a:t>
            </a:r>
            <a:r>
              <a:rPr lang="ko-KR" altLang="en-US" sz="2000" dirty="0"/>
              <a:t>수직방향</a:t>
            </a:r>
            <a:r>
              <a:rPr lang="en-US" altLang="ko-KR" sz="2000" dirty="0"/>
              <a:t>&gt;</a:t>
            </a:r>
            <a:endParaRPr lang="ko-KR" altLang="en-US" sz="20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7629902-4471-7575-7785-9E9138975296}"/>
              </a:ext>
            </a:extLst>
          </p:cNvPr>
          <p:cNvSpPr txBox="1"/>
          <p:nvPr/>
        </p:nvSpPr>
        <p:spPr>
          <a:xfrm>
            <a:off x="7860439" y="1641179"/>
            <a:ext cx="24685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/>
              <a:t>&lt;</a:t>
            </a:r>
            <a:r>
              <a:rPr lang="ko-KR" altLang="en-US" sz="2000" dirty="0"/>
              <a:t>수평 </a:t>
            </a:r>
            <a:r>
              <a:rPr lang="en-US" altLang="ko-KR" sz="2000" dirty="0"/>
              <a:t>+ </a:t>
            </a:r>
            <a:r>
              <a:rPr lang="ko-KR" altLang="en-US" sz="2000" dirty="0"/>
              <a:t>수직방향</a:t>
            </a:r>
            <a:r>
              <a:rPr lang="en-US" altLang="ko-KR" sz="2000" dirty="0"/>
              <a:t>&gt;</a:t>
            </a:r>
            <a:endParaRPr lang="ko-KR" altLang="en-US" sz="20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10FDBFF-9C22-4BE3-D0EF-4E83922C1C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8499" y="2274681"/>
            <a:ext cx="8875001" cy="2954546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08FC9184-FCFF-D656-AAC6-4E1EE5EBAD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31109"/>
            <a:ext cx="9144000" cy="648773"/>
          </a:xfrm>
        </p:spPr>
        <p:txBody>
          <a:bodyPr anchor="ctr">
            <a:normAutofit/>
          </a:bodyPr>
          <a:lstStyle/>
          <a:p>
            <a:r>
              <a:rPr lang="en-US" altLang="ko-KR" sz="3200" dirty="0">
                <a:latin typeface="a드림고딕2" panose="02020600000000000000" pitchFamily="18" charset="-127"/>
                <a:ea typeface="a드림고딕2" panose="02020600000000000000" pitchFamily="18" charset="-127"/>
              </a:rPr>
              <a:t>3.6</a:t>
            </a:r>
            <a:r>
              <a:rPr lang="en-US" altLang="ko-KR" sz="3600" dirty="0">
                <a:latin typeface="a드림고딕2" panose="02020600000000000000" pitchFamily="18" charset="-127"/>
                <a:ea typeface="a드림고딕2" panose="02020600000000000000" pitchFamily="18" charset="-127"/>
              </a:rPr>
              <a:t> </a:t>
            </a:r>
            <a:r>
              <a:rPr lang="en-US" altLang="ko-KR" sz="3200" dirty="0">
                <a:latin typeface="a드림고딕2" panose="02020600000000000000" pitchFamily="18" charset="-127"/>
                <a:ea typeface="a드림고딕2" panose="02020600000000000000" pitchFamily="18" charset="-127"/>
              </a:rPr>
              <a:t>Sharpening Spatial Filters</a:t>
            </a:r>
            <a:endParaRPr lang="ko-KR" altLang="en-US" sz="3200" dirty="0">
              <a:latin typeface="a드림고딕2" panose="02020600000000000000" pitchFamily="18" charset="-127"/>
              <a:ea typeface="a드림고딕2" panose="02020600000000000000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03CD83-D1B3-3CF7-1A76-FC60A297DCED}"/>
              </a:ext>
            </a:extLst>
          </p:cNvPr>
          <p:cNvSpPr txBox="1"/>
          <p:nvPr/>
        </p:nvSpPr>
        <p:spPr>
          <a:xfrm>
            <a:off x="2573394" y="695349"/>
            <a:ext cx="69869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a드림고딕2" panose="02020600000000000000" pitchFamily="18" charset="-127"/>
                <a:ea typeface="a드림고딕2" panose="02020600000000000000" pitchFamily="18" charset="-127"/>
              </a:rPr>
              <a:t>3.6.4 Using First-Order Derivatives for(Nonlinear) Image Sharpening – The Gradient</a:t>
            </a:r>
            <a:endParaRPr lang="ko-KR" altLang="en-US" sz="1400" dirty="0">
              <a:solidFill>
                <a:schemeClr val="tx1"/>
              </a:solidFill>
              <a:latin typeface="a드림고딕2" panose="02020600000000000000" pitchFamily="18" charset="-127"/>
              <a:ea typeface="a드림고딕2" panose="02020600000000000000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E523D0-AA6A-9CD6-D95A-5300168C9A62}"/>
              </a:ext>
            </a:extLst>
          </p:cNvPr>
          <p:cNvSpPr txBox="1"/>
          <p:nvPr/>
        </p:nvSpPr>
        <p:spPr>
          <a:xfrm>
            <a:off x="4242586" y="1003126"/>
            <a:ext cx="37068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accent5"/>
                </a:solidFill>
              </a:rPr>
              <a:t>&lt;Sobel Operator - Review&gt;</a:t>
            </a:r>
            <a:endParaRPr lang="ko-KR" altLang="en-US" sz="2000" b="1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12670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66FEFC-65C3-1096-02F8-BF588AD20C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B9A2CE-F72A-4BAF-832C-8B98C64E8D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31109"/>
            <a:ext cx="9144000" cy="648773"/>
          </a:xfrm>
        </p:spPr>
        <p:txBody>
          <a:bodyPr anchor="ctr">
            <a:normAutofit/>
          </a:bodyPr>
          <a:lstStyle/>
          <a:p>
            <a:r>
              <a:rPr lang="en-US" altLang="ko-KR" sz="3200" dirty="0">
                <a:latin typeface="a드림고딕2" panose="02020600000000000000" pitchFamily="18" charset="-127"/>
                <a:ea typeface="a드림고딕2" panose="02020600000000000000" pitchFamily="18" charset="-127"/>
              </a:rPr>
              <a:t>3.6</a:t>
            </a:r>
            <a:r>
              <a:rPr lang="en-US" altLang="ko-KR" sz="3600" dirty="0">
                <a:latin typeface="a드림고딕2" panose="02020600000000000000" pitchFamily="18" charset="-127"/>
                <a:ea typeface="a드림고딕2" panose="02020600000000000000" pitchFamily="18" charset="-127"/>
              </a:rPr>
              <a:t> </a:t>
            </a:r>
            <a:r>
              <a:rPr lang="en-US" altLang="ko-KR" sz="3200" dirty="0">
                <a:latin typeface="a드림고딕2" panose="02020600000000000000" pitchFamily="18" charset="-127"/>
                <a:ea typeface="a드림고딕2" panose="02020600000000000000" pitchFamily="18" charset="-127"/>
              </a:rPr>
              <a:t>Sharpening Spatial Filters</a:t>
            </a:r>
            <a:endParaRPr lang="ko-KR" altLang="en-US" sz="3200" dirty="0">
              <a:latin typeface="a드림고딕2" panose="02020600000000000000" pitchFamily="18" charset="-127"/>
              <a:ea typeface="a드림고딕2" panose="02020600000000000000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E171E4C-04BA-6F4A-6EBF-E6A738BD8A90}"/>
              </a:ext>
            </a:extLst>
          </p:cNvPr>
          <p:cNvSpPr/>
          <p:nvPr/>
        </p:nvSpPr>
        <p:spPr>
          <a:xfrm>
            <a:off x="123288" y="133350"/>
            <a:ext cx="11887200" cy="6591300"/>
          </a:xfrm>
          <a:prstGeom prst="rect">
            <a:avLst/>
          </a:prstGeom>
          <a:noFill/>
          <a:ln w="38100">
            <a:solidFill>
              <a:schemeClr val="tx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06A37F-DA08-7783-D766-C29710CA4EBE}"/>
              </a:ext>
            </a:extLst>
          </p:cNvPr>
          <p:cNvSpPr txBox="1"/>
          <p:nvPr/>
        </p:nvSpPr>
        <p:spPr>
          <a:xfrm>
            <a:off x="2573394" y="695349"/>
            <a:ext cx="69869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a드림고딕2" panose="02020600000000000000" pitchFamily="18" charset="-127"/>
                <a:ea typeface="a드림고딕2" panose="02020600000000000000" pitchFamily="18" charset="-127"/>
              </a:rPr>
              <a:t>3.6.4 Using First-Order Derivatives for(Nonlinear) Image Sharpening – The Gradient</a:t>
            </a:r>
            <a:endParaRPr lang="ko-KR" altLang="en-US" sz="1400" dirty="0">
              <a:solidFill>
                <a:schemeClr val="tx1"/>
              </a:solidFill>
              <a:latin typeface="a드림고딕2" panose="02020600000000000000" pitchFamily="18" charset="-127"/>
              <a:ea typeface="a드림고딕2" panose="02020600000000000000" pitchFamily="18" charset="-127"/>
            </a:endParaRPr>
          </a:p>
        </p:txBody>
      </p:sp>
      <p:sp>
        <p:nvSpPr>
          <p:cNvPr id="18" name="슬라이드 번호 개체 틀 17">
            <a:extLst>
              <a:ext uri="{FF2B5EF4-FFF2-40B4-BE49-F238E27FC236}">
                <a16:creationId xmlns:a16="http://schemas.microsoft.com/office/drawing/2014/main" id="{BC2653EC-50C7-BFFB-B4BC-0C1F3044E8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69094B-BC88-4327-90ED-6D31623714BF}" type="slidenum">
              <a:rPr lang="ko-KR" altLang="en-US" smtClean="0"/>
              <a:t>24</a:t>
            </a:fld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326856-AC0D-DB5E-8128-C6EE6BB7FC9E}"/>
              </a:ext>
            </a:extLst>
          </p:cNvPr>
          <p:cNvSpPr txBox="1"/>
          <p:nvPr/>
        </p:nvSpPr>
        <p:spPr>
          <a:xfrm>
            <a:off x="4242586" y="1003126"/>
            <a:ext cx="37068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accent5"/>
                </a:solidFill>
              </a:rPr>
              <a:t>&lt;Sobel Operator&gt;</a:t>
            </a:r>
            <a:endParaRPr lang="ko-KR" altLang="en-US" sz="2000" b="1" dirty="0">
              <a:solidFill>
                <a:schemeClr val="accent5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2B719FC-425B-1D03-1AD9-ECDC5CDE27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554" y="1403236"/>
            <a:ext cx="6364897" cy="337495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5E843C4-B600-4455-6BB7-169645A0FB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0915" y="1403236"/>
            <a:ext cx="4934531" cy="5038500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ED8152E2-A675-C4D0-478C-F58191EE8566}"/>
              </a:ext>
            </a:extLst>
          </p:cNvPr>
          <p:cNvSpPr/>
          <p:nvPr/>
        </p:nvSpPr>
        <p:spPr>
          <a:xfrm>
            <a:off x="6840915" y="2026590"/>
            <a:ext cx="4934531" cy="950259"/>
          </a:xfrm>
          <a:prstGeom prst="round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33796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11E4D5-EB6F-3999-43A4-CFD54D70D6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FE653411-81F5-2E6F-C554-DB918FCC04EE}"/>
              </a:ext>
            </a:extLst>
          </p:cNvPr>
          <p:cNvSpPr/>
          <p:nvPr/>
        </p:nvSpPr>
        <p:spPr>
          <a:xfrm>
            <a:off x="152400" y="142875"/>
            <a:ext cx="11887200" cy="6591300"/>
          </a:xfrm>
          <a:prstGeom prst="rect">
            <a:avLst/>
          </a:prstGeom>
          <a:noFill/>
          <a:ln w="38100">
            <a:solidFill>
              <a:schemeClr val="tx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슬라이드 번호 개체 틀 17">
            <a:extLst>
              <a:ext uri="{FF2B5EF4-FFF2-40B4-BE49-F238E27FC236}">
                <a16:creationId xmlns:a16="http://schemas.microsoft.com/office/drawing/2014/main" id="{C604A89B-3207-9D02-10CB-9C8A3028C3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69094B-BC88-4327-90ED-6D31623714BF}" type="slidenum">
              <a:rPr lang="ko-KR" altLang="en-US" smtClean="0"/>
              <a:t>25</a:t>
            </a:fld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CBB5A84-A2BB-1985-F524-5D42AB63E2A3}"/>
              </a:ext>
            </a:extLst>
          </p:cNvPr>
          <p:cNvSpPr txBox="1"/>
          <p:nvPr/>
        </p:nvSpPr>
        <p:spPr>
          <a:xfrm>
            <a:off x="2240637" y="1641179"/>
            <a:ext cx="18399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/>
              <a:t>&lt;</a:t>
            </a:r>
            <a:r>
              <a:rPr lang="ko-KR" altLang="en-US" sz="2000" dirty="0"/>
              <a:t>수평방향</a:t>
            </a:r>
            <a:r>
              <a:rPr lang="en-US" altLang="ko-KR" sz="2000" dirty="0"/>
              <a:t>&gt;</a:t>
            </a:r>
            <a:endParaRPr lang="ko-KR" altLang="en-US" sz="2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24BC93A-C32E-49D6-148A-72A97948855D}"/>
              </a:ext>
            </a:extLst>
          </p:cNvPr>
          <p:cNvSpPr txBox="1"/>
          <p:nvPr/>
        </p:nvSpPr>
        <p:spPr>
          <a:xfrm>
            <a:off x="5176044" y="1641179"/>
            <a:ext cx="18399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/>
              <a:t>&lt;</a:t>
            </a:r>
            <a:r>
              <a:rPr lang="ko-KR" altLang="en-US" sz="2000" dirty="0"/>
              <a:t>수직방향</a:t>
            </a:r>
            <a:r>
              <a:rPr lang="en-US" altLang="ko-KR" sz="2000" dirty="0"/>
              <a:t>&gt;</a:t>
            </a:r>
            <a:endParaRPr lang="ko-KR" altLang="en-US" sz="20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3160921-91B9-D9EB-62A8-B035F7AAA5B7}"/>
              </a:ext>
            </a:extLst>
          </p:cNvPr>
          <p:cNvSpPr txBox="1"/>
          <p:nvPr/>
        </p:nvSpPr>
        <p:spPr>
          <a:xfrm>
            <a:off x="7860439" y="1641179"/>
            <a:ext cx="24685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/>
              <a:t>&lt;</a:t>
            </a:r>
            <a:r>
              <a:rPr lang="ko-KR" altLang="en-US" sz="2000" dirty="0"/>
              <a:t>수평 </a:t>
            </a:r>
            <a:r>
              <a:rPr lang="en-US" altLang="ko-KR" sz="2000" dirty="0"/>
              <a:t>+ </a:t>
            </a:r>
            <a:r>
              <a:rPr lang="ko-KR" altLang="en-US" sz="2000" dirty="0"/>
              <a:t>수직방향</a:t>
            </a:r>
            <a:r>
              <a:rPr lang="en-US" altLang="ko-KR" sz="2000" dirty="0"/>
              <a:t>&gt;</a:t>
            </a:r>
            <a:endParaRPr lang="ko-KR" altLang="en-US" sz="200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F2AD950-9634-FA0E-25C5-1D3C97FD5E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31109"/>
            <a:ext cx="9144000" cy="648773"/>
          </a:xfrm>
        </p:spPr>
        <p:txBody>
          <a:bodyPr anchor="ctr">
            <a:normAutofit/>
          </a:bodyPr>
          <a:lstStyle/>
          <a:p>
            <a:r>
              <a:rPr lang="en-US" altLang="ko-KR" sz="3200" dirty="0">
                <a:latin typeface="a드림고딕2" panose="02020600000000000000" pitchFamily="18" charset="-127"/>
                <a:ea typeface="a드림고딕2" panose="02020600000000000000" pitchFamily="18" charset="-127"/>
              </a:rPr>
              <a:t>3.6</a:t>
            </a:r>
            <a:r>
              <a:rPr lang="en-US" altLang="ko-KR" sz="3600" dirty="0">
                <a:latin typeface="a드림고딕2" panose="02020600000000000000" pitchFamily="18" charset="-127"/>
                <a:ea typeface="a드림고딕2" panose="02020600000000000000" pitchFamily="18" charset="-127"/>
              </a:rPr>
              <a:t> </a:t>
            </a:r>
            <a:r>
              <a:rPr lang="en-US" altLang="ko-KR" sz="3200" dirty="0">
                <a:latin typeface="a드림고딕2" panose="02020600000000000000" pitchFamily="18" charset="-127"/>
                <a:ea typeface="a드림고딕2" panose="02020600000000000000" pitchFamily="18" charset="-127"/>
              </a:rPr>
              <a:t>Sharpening Spatial Filters</a:t>
            </a:r>
            <a:endParaRPr lang="ko-KR" altLang="en-US" sz="3200" dirty="0">
              <a:latin typeface="a드림고딕2" panose="02020600000000000000" pitchFamily="18" charset="-127"/>
              <a:ea typeface="a드림고딕2" panose="02020600000000000000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C93A1C-FBBF-60F5-28CF-336CB388FD0E}"/>
              </a:ext>
            </a:extLst>
          </p:cNvPr>
          <p:cNvSpPr txBox="1"/>
          <p:nvPr/>
        </p:nvSpPr>
        <p:spPr>
          <a:xfrm>
            <a:off x="2573394" y="695349"/>
            <a:ext cx="69869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a드림고딕2" panose="02020600000000000000" pitchFamily="18" charset="-127"/>
                <a:ea typeface="a드림고딕2" panose="02020600000000000000" pitchFamily="18" charset="-127"/>
              </a:rPr>
              <a:t>3.6.4 Using First-Order Derivatives for(Nonlinear) Image Sharpening – The Gradient</a:t>
            </a:r>
            <a:endParaRPr lang="ko-KR" altLang="en-US" sz="1400" dirty="0">
              <a:solidFill>
                <a:schemeClr val="tx1"/>
              </a:solidFill>
              <a:latin typeface="a드림고딕2" panose="02020600000000000000" pitchFamily="18" charset="-127"/>
              <a:ea typeface="a드림고딕2" panose="02020600000000000000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B60D9D-FB9A-1F05-33E1-AA72744FCC51}"/>
              </a:ext>
            </a:extLst>
          </p:cNvPr>
          <p:cNvSpPr txBox="1"/>
          <p:nvPr/>
        </p:nvSpPr>
        <p:spPr>
          <a:xfrm>
            <a:off x="4242586" y="1003126"/>
            <a:ext cx="37068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accent5"/>
                </a:solidFill>
              </a:rPr>
              <a:t>&lt;Sobel Operator - Review&gt;</a:t>
            </a:r>
            <a:endParaRPr lang="ko-KR" altLang="en-US" sz="2000" b="1" dirty="0">
              <a:solidFill>
                <a:schemeClr val="accent5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FDD4E15-0D72-A34E-C0F6-C3F5879D41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2749" y="2191322"/>
            <a:ext cx="8926502" cy="2954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974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949EBE-A59C-7F9B-FBBA-630FA29B86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77F8BA6B-7E6D-E202-FEFC-A0DB9F8DDF69}"/>
              </a:ext>
            </a:extLst>
          </p:cNvPr>
          <p:cNvSpPr/>
          <p:nvPr/>
        </p:nvSpPr>
        <p:spPr>
          <a:xfrm>
            <a:off x="152400" y="142875"/>
            <a:ext cx="11887200" cy="6591300"/>
          </a:xfrm>
          <a:prstGeom prst="rect">
            <a:avLst/>
          </a:prstGeom>
          <a:noFill/>
          <a:ln w="38100">
            <a:solidFill>
              <a:schemeClr val="tx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슬라이드 번호 개체 틀 17">
            <a:extLst>
              <a:ext uri="{FF2B5EF4-FFF2-40B4-BE49-F238E27FC236}">
                <a16:creationId xmlns:a16="http://schemas.microsoft.com/office/drawing/2014/main" id="{67207991-6152-299C-53B3-269AB92FB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69094B-BC88-4327-90ED-6D31623714BF}" type="slidenum">
              <a:rPr lang="ko-KR" altLang="en-US" smtClean="0"/>
              <a:t>26</a:t>
            </a:fld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16CE6DD-C125-4873-6E3F-9A85A86E2C84}"/>
              </a:ext>
            </a:extLst>
          </p:cNvPr>
          <p:cNvSpPr txBox="1"/>
          <p:nvPr/>
        </p:nvSpPr>
        <p:spPr>
          <a:xfrm>
            <a:off x="1051931" y="2493163"/>
            <a:ext cx="18399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/>
              <a:t>&lt;Original&gt;</a:t>
            </a:r>
            <a:endParaRPr lang="ko-KR" altLang="en-US" sz="2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D53E427-E6BA-CBF6-9435-D7E325B87FFA}"/>
              </a:ext>
            </a:extLst>
          </p:cNvPr>
          <p:cNvSpPr txBox="1"/>
          <p:nvPr/>
        </p:nvSpPr>
        <p:spPr>
          <a:xfrm>
            <a:off x="4945737" y="2493163"/>
            <a:ext cx="2300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/>
              <a:t>&lt;</a:t>
            </a:r>
            <a:r>
              <a:rPr lang="ko-KR" altLang="en-US" sz="2000" dirty="0"/>
              <a:t>수평</a:t>
            </a:r>
            <a:r>
              <a:rPr lang="en-US" altLang="ko-KR" sz="2000" dirty="0"/>
              <a:t>+</a:t>
            </a:r>
            <a:r>
              <a:rPr lang="ko-KR" altLang="en-US" sz="2000" dirty="0"/>
              <a:t>수직방향</a:t>
            </a:r>
            <a:r>
              <a:rPr lang="en-US" altLang="ko-KR" sz="2000" dirty="0"/>
              <a:t>&gt;</a:t>
            </a:r>
            <a:endParaRPr lang="ko-KR" altLang="en-US" sz="20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9049EE9-759C-AF64-9148-DD81D79DF9C2}"/>
              </a:ext>
            </a:extLst>
          </p:cNvPr>
          <p:cNvSpPr txBox="1"/>
          <p:nvPr/>
        </p:nvSpPr>
        <p:spPr>
          <a:xfrm>
            <a:off x="8977635" y="2486982"/>
            <a:ext cx="24685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/>
              <a:t>&lt;sharpening&gt;</a:t>
            </a:r>
            <a:endParaRPr lang="ko-KR" altLang="en-US" sz="200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1600BFF-086A-AE68-294B-10A5BFA07B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31109"/>
            <a:ext cx="9144000" cy="648773"/>
          </a:xfrm>
        </p:spPr>
        <p:txBody>
          <a:bodyPr anchor="ctr">
            <a:normAutofit/>
          </a:bodyPr>
          <a:lstStyle/>
          <a:p>
            <a:r>
              <a:rPr lang="en-US" altLang="ko-KR" sz="3200" dirty="0">
                <a:latin typeface="a드림고딕2" panose="02020600000000000000" pitchFamily="18" charset="-127"/>
                <a:ea typeface="a드림고딕2" panose="02020600000000000000" pitchFamily="18" charset="-127"/>
              </a:rPr>
              <a:t>3.6</a:t>
            </a:r>
            <a:r>
              <a:rPr lang="en-US" altLang="ko-KR" sz="3600" dirty="0">
                <a:latin typeface="a드림고딕2" panose="02020600000000000000" pitchFamily="18" charset="-127"/>
                <a:ea typeface="a드림고딕2" panose="02020600000000000000" pitchFamily="18" charset="-127"/>
              </a:rPr>
              <a:t> </a:t>
            </a:r>
            <a:r>
              <a:rPr lang="en-US" altLang="ko-KR" sz="3200" dirty="0">
                <a:latin typeface="a드림고딕2" panose="02020600000000000000" pitchFamily="18" charset="-127"/>
                <a:ea typeface="a드림고딕2" panose="02020600000000000000" pitchFamily="18" charset="-127"/>
              </a:rPr>
              <a:t>Sharpening Spatial Filters</a:t>
            </a:r>
            <a:endParaRPr lang="ko-KR" altLang="en-US" sz="3200" dirty="0">
              <a:latin typeface="a드림고딕2" panose="02020600000000000000" pitchFamily="18" charset="-127"/>
              <a:ea typeface="a드림고딕2" panose="02020600000000000000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884675-5FB7-D1CA-4BF2-1A4BACA5EC74}"/>
              </a:ext>
            </a:extLst>
          </p:cNvPr>
          <p:cNvSpPr txBox="1"/>
          <p:nvPr/>
        </p:nvSpPr>
        <p:spPr>
          <a:xfrm>
            <a:off x="2573394" y="695349"/>
            <a:ext cx="69869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a드림고딕2" panose="02020600000000000000" pitchFamily="18" charset="-127"/>
                <a:ea typeface="a드림고딕2" panose="02020600000000000000" pitchFamily="18" charset="-127"/>
              </a:rPr>
              <a:t>3.6.4 Using First-Order Derivatives for(Nonlinear) Image Sharpening – The Gradient</a:t>
            </a:r>
            <a:endParaRPr lang="ko-KR" altLang="en-US" sz="1400" dirty="0">
              <a:solidFill>
                <a:schemeClr val="tx1"/>
              </a:solidFill>
              <a:latin typeface="a드림고딕2" panose="02020600000000000000" pitchFamily="18" charset="-127"/>
              <a:ea typeface="a드림고딕2" panose="02020600000000000000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1E303B-258A-2A34-DFE0-F1C2985ED88D}"/>
              </a:ext>
            </a:extLst>
          </p:cNvPr>
          <p:cNvSpPr txBox="1"/>
          <p:nvPr/>
        </p:nvSpPr>
        <p:spPr>
          <a:xfrm>
            <a:off x="4242586" y="1003126"/>
            <a:ext cx="37068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accent5"/>
                </a:solidFill>
              </a:rPr>
              <a:t>&lt;Sobel Operator&gt;</a:t>
            </a:r>
            <a:endParaRPr lang="ko-KR" altLang="en-US" sz="2000" b="1" dirty="0">
              <a:solidFill>
                <a:schemeClr val="accent5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1626ED3-D365-69FF-2584-D5CC9D6BF9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342"/>
          <a:stretch/>
        </p:blipFill>
        <p:spPr>
          <a:xfrm>
            <a:off x="4474464" y="2980451"/>
            <a:ext cx="3243071" cy="318918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3DB84C3-EEFF-2EFA-EFA8-1CE984A3E95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031"/>
          <a:stretch/>
        </p:blipFill>
        <p:spPr>
          <a:xfrm>
            <a:off x="370597" y="2973471"/>
            <a:ext cx="3202583" cy="318918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6A69F5B-6CAA-939D-F36F-9BA60492B19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6325" b="26416"/>
          <a:stretch/>
        </p:blipFill>
        <p:spPr>
          <a:xfrm>
            <a:off x="3628732" y="1501508"/>
            <a:ext cx="4934531" cy="86957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4DFBB10-DD9A-D9BD-F5DD-1BC271058C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31"/>
          <a:stretch/>
        </p:blipFill>
        <p:spPr>
          <a:xfrm>
            <a:off x="8610599" y="2980451"/>
            <a:ext cx="3202583" cy="3189180"/>
          </a:xfrm>
          <a:prstGeom prst="rect">
            <a:avLst/>
          </a:prstGeom>
        </p:spPr>
      </p:pic>
      <p:sp>
        <p:nvSpPr>
          <p:cNvPr id="13" name="더하기 기호 12">
            <a:extLst>
              <a:ext uri="{FF2B5EF4-FFF2-40B4-BE49-F238E27FC236}">
                <a16:creationId xmlns:a16="http://schemas.microsoft.com/office/drawing/2014/main" id="{D91311C3-AA17-D71C-8C20-0B528300E0C2}"/>
              </a:ext>
            </a:extLst>
          </p:cNvPr>
          <p:cNvSpPr/>
          <p:nvPr/>
        </p:nvSpPr>
        <p:spPr>
          <a:xfrm>
            <a:off x="3669966" y="4085785"/>
            <a:ext cx="715933" cy="782050"/>
          </a:xfrm>
          <a:prstGeom prst="mathPlus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같음 기호 13">
            <a:extLst>
              <a:ext uri="{FF2B5EF4-FFF2-40B4-BE49-F238E27FC236}">
                <a16:creationId xmlns:a16="http://schemas.microsoft.com/office/drawing/2014/main" id="{387D7E75-77DB-6276-7E62-4C381500ACF7}"/>
              </a:ext>
            </a:extLst>
          </p:cNvPr>
          <p:cNvSpPr/>
          <p:nvPr/>
        </p:nvSpPr>
        <p:spPr>
          <a:xfrm>
            <a:off x="7781571" y="4207869"/>
            <a:ext cx="756772" cy="537882"/>
          </a:xfrm>
          <a:prstGeom prst="mathEqual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63647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152400" y="142875"/>
            <a:ext cx="11887200" cy="6591300"/>
          </a:xfrm>
          <a:prstGeom prst="rect">
            <a:avLst/>
          </a:prstGeom>
          <a:noFill/>
          <a:ln w="38100">
            <a:solidFill>
              <a:schemeClr val="tx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8" name="슬라이드 번호 개체 틀 17">
            <a:extLst>
              <a:ext uri="{FF2B5EF4-FFF2-40B4-BE49-F238E27FC236}">
                <a16:creationId xmlns:a16="http://schemas.microsoft.com/office/drawing/2014/main" id="{219CD7C1-15D9-DD78-8EB5-871DD75D7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69094B-BC88-4327-90ED-6D31623714BF}" type="slidenum">
              <a:rPr lang="ko-KR" altLang="en-US" b="1" smtClean="0"/>
              <a:t>27</a:t>
            </a:fld>
            <a:endParaRPr lang="ko-KR" alt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BE0336-9527-E8E2-D7A6-8256CD535B15}"/>
              </a:ext>
            </a:extLst>
          </p:cNvPr>
          <p:cNvSpPr txBox="1"/>
          <p:nvPr/>
        </p:nvSpPr>
        <p:spPr>
          <a:xfrm>
            <a:off x="4728882" y="1371599"/>
            <a:ext cx="27342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b="1" dirty="0">
                <a:latin typeface="Aptos Narrow" panose="020B0004020202020204" pitchFamily="34" charset="0"/>
                <a:ea typeface="a드림고딕2" panose="02020600000000000000"/>
              </a:rPr>
              <a:t>Q&amp;A</a:t>
            </a:r>
            <a:endParaRPr lang="ko-KR" altLang="en-US" sz="4800" b="1" dirty="0">
              <a:latin typeface="Aptos Narrow" panose="020B0004020202020204" pitchFamily="34" charset="0"/>
              <a:ea typeface="a드림고딕2" panose="0202060000000000000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30C3B7-E153-1806-EA61-F693404A1716}"/>
              </a:ext>
            </a:extLst>
          </p:cNvPr>
          <p:cNvSpPr txBox="1"/>
          <p:nvPr/>
        </p:nvSpPr>
        <p:spPr>
          <a:xfrm>
            <a:off x="1996886" y="2748243"/>
            <a:ext cx="819822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5"/>
                </a:solidFill>
              </a:rPr>
              <a:t>&lt;Code&gt;</a:t>
            </a:r>
          </a:p>
          <a:p>
            <a:r>
              <a:rPr lang="en-US" altLang="ko-KR" sz="2400" b="1" dirty="0">
                <a:solidFill>
                  <a:schemeClr val="accent5"/>
                </a:solidFill>
              </a:rPr>
              <a:t>2, 4p – Sharpening with Laplacian filter</a:t>
            </a:r>
          </a:p>
          <a:p>
            <a:r>
              <a:rPr lang="en-US" altLang="ko-KR" sz="2400" b="1" dirty="0">
                <a:solidFill>
                  <a:schemeClr val="accent5"/>
                </a:solidFill>
              </a:rPr>
              <a:t>6, 7p – </a:t>
            </a:r>
            <a:r>
              <a:rPr lang="en-US" altLang="ko-KR" sz="2400" b="1" dirty="0" err="1">
                <a:solidFill>
                  <a:schemeClr val="accent5"/>
                </a:solidFill>
              </a:rPr>
              <a:t>Retinex</a:t>
            </a:r>
            <a:endParaRPr lang="en-US" altLang="ko-KR" sz="2400" b="1" dirty="0">
              <a:solidFill>
                <a:schemeClr val="accent5"/>
              </a:solidFill>
            </a:endParaRPr>
          </a:p>
          <a:p>
            <a:r>
              <a:rPr lang="en-US" altLang="ko-KR" sz="2400" b="1" dirty="0">
                <a:solidFill>
                  <a:schemeClr val="accent5"/>
                </a:solidFill>
              </a:rPr>
              <a:t>15p – Unsharp masking &amp; </a:t>
            </a:r>
            <a:r>
              <a:rPr lang="en-US" altLang="ko-KR" sz="2400" b="1" dirty="0" err="1">
                <a:solidFill>
                  <a:schemeClr val="accent5"/>
                </a:solidFill>
              </a:rPr>
              <a:t>Highboost</a:t>
            </a:r>
            <a:r>
              <a:rPr lang="en-US" altLang="ko-KR" sz="2400" b="1" dirty="0">
                <a:solidFill>
                  <a:schemeClr val="accent5"/>
                </a:solidFill>
              </a:rPr>
              <a:t> filtering</a:t>
            </a:r>
          </a:p>
          <a:p>
            <a:r>
              <a:rPr lang="en-US" altLang="ko-KR" sz="2400" b="1" dirty="0">
                <a:solidFill>
                  <a:schemeClr val="accent5"/>
                </a:solidFill>
              </a:rPr>
              <a:t>20, 22p – Sharpening with Roberts cross filter</a:t>
            </a:r>
          </a:p>
          <a:p>
            <a:r>
              <a:rPr lang="en-US" altLang="ko-KR" sz="2400" b="1" dirty="0">
                <a:solidFill>
                  <a:schemeClr val="accent5"/>
                </a:solidFill>
              </a:rPr>
              <a:t>25, 26p – Sharpening with Sobel filter</a:t>
            </a:r>
          </a:p>
        </p:txBody>
      </p:sp>
    </p:spTree>
    <p:extLst>
      <p:ext uri="{BB962C8B-B14F-4D97-AF65-F5344CB8AC3E}">
        <p14:creationId xmlns:p14="http://schemas.microsoft.com/office/powerpoint/2010/main" val="11273019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31109"/>
            <a:ext cx="9144000" cy="648773"/>
          </a:xfrm>
        </p:spPr>
        <p:txBody>
          <a:bodyPr anchor="ctr">
            <a:normAutofit/>
          </a:bodyPr>
          <a:lstStyle/>
          <a:p>
            <a:r>
              <a:rPr lang="en-US" altLang="ko-KR" sz="3200" dirty="0">
                <a:latin typeface="a드림고딕2" panose="02020600000000000000" pitchFamily="18" charset="-127"/>
                <a:ea typeface="a드림고딕2" panose="02020600000000000000" pitchFamily="18" charset="-127"/>
              </a:rPr>
              <a:t>Homework</a:t>
            </a:r>
            <a:endParaRPr lang="ko-KR" altLang="en-US" sz="3200" dirty="0">
              <a:latin typeface="a드림고딕2" panose="02020600000000000000" pitchFamily="18" charset="-127"/>
              <a:ea typeface="a드림고딕2" panose="02020600000000000000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23288" y="133350"/>
            <a:ext cx="11887200" cy="6591300"/>
          </a:xfrm>
          <a:prstGeom prst="rect">
            <a:avLst/>
          </a:prstGeom>
          <a:noFill/>
          <a:ln w="38100">
            <a:solidFill>
              <a:schemeClr val="tx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E75E33-65DB-C4F2-D883-008B253F2D7F}"/>
              </a:ext>
            </a:extLst>
          </p:cNvPr>
          <p:cNvSpPr txBox="1"/>
          <p:nvPr/>
        </p:nvSpPr>
        <p:spPr>
          <a:xfrm>
            <a:off x="2793507" y="677419"/>
            <a:ext cx="6629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a드림고딕2" panose="02020600000000000000" pitchFamily="18" charset="-127"/>
                <a:ea typeface="a드림고딕2" panose="02020600000000000000" pitchFamily="18" charset="-127"/>
              </a:rPr>
              <a:t>Using the Second Derivative for Image Sharpening – The Laplacian</a:t>
            </a:r>
            <a:endParaRPr lang="ko-KR" altLang="en-US" sz="1400" dirty="0"/>
          </a:p>
        </p:txBody>
      </p:sp>
      <p:sp>
        <p:nvSpPr>
          <p:cNvPr id="18" name="슬라이드 번호 개체 틀 17">
            <a:extLst>
              <a:ext uri="{FF2B5EF4-FFF2-40B4-BE49-F238E27FC236}">
                <a16:creationId xmlns:a16="http://schemas.microsoft.com/office/drawing/2014/main" id="{219CD7C1-15D9-DD78-8EB5-871DD75D7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69094B-BC88-4327-90ED-6D31623714BF}" type="slidenum">
              <a:rPr lang="ko-KR" altLang="en-US" smtClean="0"/>
              <a:t>3</a:t>
            </a:fld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D814B57-D69E-5BFD-0B12-4A5EEF494B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666" y="1308001"/>
            <a:ext cx="3791254" cy="424199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8705E2A-62F6-03AC-52CD-3098CC3452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7921" y="1308001"/>
            <a:ext cx="7431018" cy="424199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2823607-3128-C14D-F187-B46769FBCE8E}"/>
              </a:ext>
            </a:extLst>
          </p:cNvPr>
          <p:cNvSpPr txBox="1"/>
          <p:nvPr/>
        </p:nvSpPr>
        <p:spPr>
          <a:xfrm>
            <a:off x="4967591" y="992710"/>
            <a:ext cx="22568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accent5"/>
                </a:solidFill>
              </a:rPr>
              <a:t>&lt;original&gt;</a:t>
            </a:r>
            <a:endParaRPr lang="ko-KR" altLang="en-US" sz="1400" b="1" dirty="0">
              <a:solidFill>
                <a:schemeClr val="accent5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FE21AF7-752C-8F9E-AC62-808E9892CA4A}"/>
              </a:ext>
            </a:extLst>
          </p:cNvPr>
          <p:cNvSpPr txBox="1"/>
          <p:nvPr/>
        </p:nvSpPr>
        <p:spPr>
          <a:xfrm>
            <a:off x="1163884" y="992710"/>
            <a:ext cx="22568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accent5"/>
                </a:solidFill>
              </a:rPr>
              <a:t>＜</a:t>
            </a:r>
            <a:r>
              <a:rPr lang="en-US" altLang="ko-KR" sz="1400" b="1" dirty="0">
                <a:solidFill>
                  <a:schemeClr val="accent5"/>
                </a:solidFill>
              </a:rPr>
              <a:t>Laplacian Image&gt;</a:t>
            </a:r>
            <a:endParaRPr lang="ko-KR" altLang="en-US" sz="1400" b="1" dirty="0">
              <a:solidFill>
                <a:schemeClr val="accent5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90CB604-B1D1-A359-7468-1131FDBCE415}"/>
              </a:ext>
            </a:extLst>
          </p:cNvPr>
          <p:cNvSpPr txBox="1"/>
          <p:nvPr/>
        </p:nvSpPr>
        <p:spPr>
          <a:xfrm>
            <a:off x="8599626" y="985196"/>
            <a:ext cx="27651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accent5"/>
                </a:solidFill>
              </a:rPr>
              <a:t>&lt;sharpening (</a:t>
            </a:r>
            <a:r>
              <a:rPr lang="ko-KR" altLang="en-US" sz="1400" b="1" dirty="0">
                <a:solidFill>
                  <a:schemeClr val="accent5"/>
                </a:solidFill>
              </a:rPr>
              <a:t>중앙 계수</a:t>
            </a:r>
            <a:r>
              <a:rPr lang="en-US" altLang="ko-KR" sz="1400" b="1" dirty="0">
                <a:solidFill>
                  <a:schemeClr val="accent5"/>
                </a:solidFill>
              </a:rPr>
              <a:t>: 4)&gt;</a:t>
            </a:r>
            <a:endParaRPr lang="ko-KR" altLang="en-US" sz="1400" b="1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67116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3C00E4-8B0B-2C3A-2C14-FD656ABF0C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475145-2D2E-1B37-612A-B108369626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31109"/>
            <a:ext cx="9144000" cy="648773"/>
          </a:xfrm>
        </p:spPr>
        <p:txBody>
          <a:bodyPr anchor="ctr">
            <a:normAutofit/>
          </a:bodyPr>
          <a:lstStyle/>
          <a:p>
            <a:r>
              <a:rPr lang="en-US" altLang="ko-KR" sz="3200" dirty="0">
                <a:latin typeface="a드림고딕2" panose="02020600000000000000" pitchFamily="18" charset="-127"/>
                <a:ea typeface="a드림고딕2" panose="02020600000000000000" pitchFamily="18" charset="-127"/>
              </a:rPr>
              <a:t>Homework</a:t>
            </a:r>
            <a:endParaRPr lang="ko-KR" altLang="en-US" sz="3200" dirty="0">
              <a:latin typeface="a드림고딕2" panose="02020600000000000000" pitchFamily="18" charset="-127"/>
              <a:ea typeface="a드림고딕2" panose="02020600000000000000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208D791-7B1C-0A7B-D7C9-F219C093CF8C}"/>
              </a:ext>
            </a:extLst>
          </p:cNvPr>
          <p:cNvSpPr/>
          <p:nvPr/>
        </p:nvSpPr>
        <p:spPr>
          <a:xfrm>
            <a:off x="123288" y="133350"/>
            <a:ext cx="11887200" cy="6591300"/>
          </a:xfrm>
          <a:prstGeom prst="rect">
            <a:avLst/>
          </a:prstGeom>
          <a:noFill/>
          <a:ln w="38100">
            <a:solidFill>
              <a:schemeClr val="tx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B1EEC9-3AEC-0558-2547-9FC78077E656}"/>
              </a:ext>
            </a:extLst>
          </p:cNvPr>
          <p:cNvSpPr txBox="1"/>
          <p:nvPr/>
        </p:nvSpPr>
        <p:spPr>
          <a:xfrm>
            <a:off x="2793507" y="677419"/>
            <a:ext cx="6629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a드림고딕2" panose="02020600000000000000" pitchFamily="18" charset="-127"/>
                <a:ea typeface="a드림고딕2" panose="02020600000000000000" pitchFamily="18" charset="-127"/>
              </a:rPr>
              <a:t>Using the Second Derivative for Image Sharpening – The Laplacian</a:t>
            </a:r>
            <a:endParaRPr lang="ko-KR" altLang="en-US" sz="1400" dirty="0"/>
          </a:p>
        </p:txBody>
      </p:sp>
      <p:sp>
        <p:nvSpPr>
          <p:cNvPr id="18" name="슬라이드 번호 개체 틀 17">
            <a:extLst>
              <a:ext uri="{FF2B5EF4-FFF2-40B4-BE49-F238E27FC236}">
                <a16:creationId xmlns:a16="http://schemas.microsoft.com/office/drawing/2014/main" id="{56B594AF-CF43-D642-28FC-A492446255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69094B-BC88-4327-90ED-6D31623714BF}" type="slidenum">
              <a:rPr lang="ko-KR" altLang="en-US" smtClean="0"/>
              <a:t>4</a:t>
            </a:fld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CBCF9BD-69A0-E9DF-C04E-C66527DD08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2384" y="1078648"/>
            <a:ext cx="6623795" cy="514192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7B1F7A2-8F9F-8F2D-6FBE-EC34405F6A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803" y="2703995"/>
            <a:ext cx="3135975" cy="318231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9A9833E-0D1D-1DEC-0987-C18DF642B16B}"/>
              </a:ext>
            </a:extLst>
          </p:cNvPr>
          <p:cNvSpPr txBox="1"/>
          <p:nvPr/>
        </p:nvSpPr>
        <p:spPr>
          <a:xfrm>
            <a:off x="1322774" y="2386836"/>
            <a:ext cx="2648034" cy="317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accent5"/>
                </a:solidFill>
              </a:rPr>
              <a:t>＜</a:t>
            </a:r>
            <a:r>
              <a:rPr lang="en-US" altLang="ko-KR" sz="1400" b="1" dirty="0">
                <a:solidFill>
                  <a:schemeClr val="accent5"/>
                </a:solidFill>
              </a:rPr>
              <a:t>Laplacian filter&gt;</a:t>
            </a:r>
            <a:endParaRPr lang="ko-KR" altLang="en-US" sz="1400" b="1" dirty="0">
              <a:solidFill>
                <a:schemeClr val="accent5"/>
              </a:solidFill>
            </a:endParaRPr>
          </a:p>
        </p:txBody>
      </p:sp>
      <p:pic>
        <p:nvPicPr>
          <p:cNvPr id="15" name="Object 8">
            <a:extLst>
              <a:ext uri="{FF2B5EF4-FFF2-40B4-BE49-F238E27FC236}">
                <a16:creationId xmlns:a16="http://schemas.microsoft.com/office/drawing/2014/main" id="{711B1F0E-5910-E275-DE53-8494C4557E6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/>
          <a:srcRect t="966" b="-966"/>
          <a:stretch/>
        </p:blipFill>
        <p:spPr>
          <a:xfrm>
            <a:off x="420607" y="1493896"/>
            <a:ext cx="4745800" cy="720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0598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8B3BEE-7D90-BEF1-14FB-AC6EFBFA4E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D11A42-000B-EE9A-8A9C-319102D14C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31109"/>
            <a:ext cx="9144000" cy="648773"/>
          </a:xfrm>
        </p:spPr>
        <p:txBody>
          <a:bodyPr anchor="ctr">
            <a:normAutofit/>
          </a:bodyPr>
          <a:lstStyle/>
          <a:p>
            <a:r>
              <a:rPr lang="en-US" altLang="ko-KR" sz="3200" dirty="0">
                <a:latin typeface="a드림고딕2" panose="02020600000000000000" pitchFamily="18" charset="-127"/>
                <a:ea typeface="a드림고딕2" panose="02020600000000000000" pitchFamily="18" charset="-127"/>
              </a:rPr>
              <a:t>Homework</a:t>
            </a:r>
            <a:endParaRPr lang="ko-KR" altLang="en-US" sz="3200" dirty="0">
              <a:latin typeface="a드림고딕2" panose="02020600000000000000" pitchFamily="18" charset="-127"/>
              <a:ea typeface="a드림고딕2" panose="02020600000000000000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51B4A42-7C4E-38A5-77A0-4D1737820F65}"/>
              </a:ext>
            </a:extLst>
          </p:cNvPr>
          <p:cNvSpPr/>
          <p:nvPr/>
        </p:nvSpPr>
        <p:spPr>
          <a:xfrm>
            <a:off x="123288" y="133350"/>
            <a:ext cx="11887200" cy="6591300"/>
          </a:xfrm>
          <a:prstGeom prst="rect">
            <a:avLst/>
          </a:prstGeom>
          <a:noFill/>
          <a:ln w="38100">
            <a:solidFill>
              <a:schemeClr val="tx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912FE5-F34D-AB73-C120-7330E33B4F55}"/>
              </a:ext>
            </a:extLst>
          </p:cNvPr>
          <p:cNvSpPr txBox="1"/>
          <p:nvPr/>
        </p:nvSpPr>
        <p:spPr>
          <a:xfrm>
            <a:off x="2793507" y="677419"/>
            <a:ext cx="6629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a드림고딕2" panose="02020600000000000000" pitchFamily="18" charset="-127"/>
                <a:ea typeface="a드림고딕2" panose="02020600000000000000" pitchFamily="18" charset="-127"/>
              </a:rPr>
              <a:t>Using the Second Derivative for Image Sharpening – The Laplacian</a:t>
            </a:r>
            <a:endParaRPr lang="ko-KR" altLang="en-US" sz="1400" dirty="0"/>
          </a:p>
        </p:txBody>
      </p:sp>
      <p:sp>
        <p:nvSpPr>
          <p:cNvPr id="18" name="슬라이드 번호 개체 틀 17">
            <a:extLst>
              <a:ext uri="{FF2B5EF4-FFF2-40B4-BE49-F238E27FC236}">
                <a16:creationId xmlns:a16="http://schemas.microsoft.com/office/drawing/2014/main" id="{0E85F352-F772-2E57-B083-C5618E679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69094B-BC88-4327-90ED-6D31623714BF}" type="slidenum">
              <a:rPr lang="ko-KR" altLang="en-US" smtClean="0"/>
              <a:t>5</a:t>
            </a:fld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66964A2-43A6-76E9-1BA4-BCDD5DD880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762" y="1308001"/>
            <a:ext cx="3733159" cy="424199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93B74C8-ED04-2026-A4A7-560B166460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7921" y="1312634"/>
            <a:ext cx="7431018" cy="423273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E95F00A-069C-A12D-FFBD-4D9A94F462B2}"/>
              </a:ext>
            </a:extLst>
          </p:cNvPr>
          <p:cNvSpPr txBox="1"/>
          <p:nvPr/>
        </p:nvSpPr>
        <p:spPr>
          <a:xfrm>
            <a:off x="1163884" y="992710"/>
            <a:ext cx="22568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accent5"/>
                </a:solidFill>
              </a:rPr>
              <a:t>＜</a:t>
            </a:r>
            <a:r>
              <a:rPr lang="en-US" altLang="ko-KR" sz="1400" b="1" dirty="0">
                <a:solidFill>
                  <a:schemeClr val="accent5"/>
                </a:solidFill>
              </a:rPr>
              <a:t>Laplacian Image&gt;</a:t>
            </a:r>
            <a:endParaRPr lang="ko-KR" altLang="en-US" sz="1400" b="1" dirty="0">
              <a:solidFill>
                <a:schemeClr val="accent5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21AC39-8E9C-65A4-D725-62F6D5A5A18B}"/>
              </a:ext>
            </a:extLst>
          </p:cNvPr>
          <p:cNvSpPr txBox="1"/>
          <p:nvPr/>
        </p:nvSpPr>
        <p:spPr>
          <a:xfrm>
            <a:off x="4967591" y="992710"/>
            <a:ext cx="22568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accent5"/>
                </a:solidFill>
              </a:rPr>
              <a:t>&lt;original&gt;</a:t>
            </a:r>
            <a:endParaRPr lang="ko-KR" altLang="en-US" sz="1400" b="1" dirty="0">
              <a:solidFill>
                <a:schemeClr val="accent5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C3028A7-E4C8-3FCA-ECCE-7A707688218C}"/>
              </a:ext>
            </a:extLst>
          </p:cNvPr>
          <p:cNvSpPr txBox="1"/>
          <p:nvPr/>
        </p:nvSpPr>
        <p:spPr>
          <a:xfrm>
            <a:off x="8599626" y="985196"/>
            <a:ext cx="27651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accent5"/>
                </a:solidFill>
              </a:rPr>
              <a:t>&lt;sharpening (</a:t>
            </a:r>
            <a:r>
              <a:rPr lang="ko-KR" altLang="en-US" sz="1400" b="1" dirty="0">
                <a:solidFill>
                  <a:schemeClr val="accent5"/>
                </a:solidFill>
              </a:rPr>
              <a:t>중앙 계수</a:t>
            </a:r>
            <a:r>
              <a:rPr lang="en-US" altLang="ko-KR" sz="1400" b="1" dirty="0">
                <a:solidFill>
                  <a:schemeClr val="accent5"/>
                </a:solidFill>
              </a:rPr>
              <a:t>: 8)&gt;</a:t>
            </a:r>
            <a:endParaRPr lang="ko-KR" altLang="en-US" sz="1400" b="1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45253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0CA586-6F69-E881-B199-289460417D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A7EA99-1DED-6BF4-9D85-E1CA865121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31109"/>
            <a:ext cx="9144000" cy="648773"/>
          </a:xfrm>
        </p:spPr>
        <p:txBody>
          <a:bodyPr anchor="ctr">
            <a:normAutofit/>
          </a:bodyPr>
          <a:lstStyle/>
          <a:p>
            <a:r>
              <a:rPr lang="en-US" altLang="ko-KR" sz="3200" dirty="0">
                <a:latin typeface="a드림고딕2" panose="02020600000000000000" pitchFamily="18" charset="-127"/>
                <a:ea typeface="a드림고딕2" panose="02020600000000000000" pitchFamily="18" charset="-127"/>
              </a:rPr>
              <a:t>Homework</a:t>
            </a:r>
            <a:endParaRPr lang="ko-KR" altLang="en-US" sz="3200" dirty="0">
              <a:latin typeface="a드림고딕2" panose="02020600000000000000" pitchFamily="18" charset="-127"/>
              <a:ea typeface="a드림고딕2" panose="02020600000000000000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CE3F145-1469-F58B-40F3-B486AE030040}"/>
              </a:ext>
            </a:extLst>
          </p:cNvPr>
          <p:cNvSpPr/>
          <p:nvPr/>
        </p:nvSpPr>
        <p:spPr>
          <a:xfrm>
            <a:off x="123288" y="133350"/>
            <a:ext cx="11887200" cy="6591300"/>
          </a:xfrm>
          <a:prstGeom prst="rect">
            <a:avLst/>
          </a:prstGeom>
          <a:noFill/>
          <a:ln w="38100">
            <a:solidFill>
              <a:schemeClr val="tx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227EF1-F1C1-F7FA-4187-22D5DC79F45D}"/>
              </a:ext>
            </a:extLst>
          </p:cNvPr>
          <p:cNvSpPr txBox="1"/>
          <p:nvPr/>
        </p:nvSpPr>
        <p:spPr>
          <a:xfrm>
            <a:off x="2793507" y="677419"/>
            <a:ext cx="6629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err="1">
                <a:solidFill>
                  <a:schemeClr val="tx1"/>
                </a:solidFill>
                <a:latin typeface="a드림고딕2" panose="02020600000000000000" pitchFamily="18" charset="-127"/>
                <a:ea typeface="a드림고딕2" panose="02020600000000000000" pitchFamily="18" charset="-127"/>
              </a:rPr>
              <a:t>Retinex</a:t>
            </a:r>
            <a:endParaRPr lang="ko-KR" altLang="en-US" sz="1400" dirty="0"/>
          </a:p>
        </p:txBody>
      </p:sp>
      <p:sp>
        <p:nvSpPr>
          <p:cNvPr id="18" name="슬라이드 번호 개체 틀 17">
            <a:extLst>
              <a:ext uri="{FF2B5EF4-FFF2-40B4-BE49-F238E27FC236}">
                <a16:creationId xmlns:a16="http://schemas.microsoft.com/office/drawing/2014/main" id="{012ACFBD-002F-FBEE-DD90-A8BB75168E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69094B-BC88-4327-90ED-6D31623714BF}" type="slidenum">
              <a:rPr lang="ko-KR" altLang="en-US" smtClean="0"/>
              <a:t>6</a:t>
            </a:fld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0FE336-10CC-8FAC-F05B-213C29B4304B}"/>
              </a:ext>
            </a:extLst>
          </p:cNvPr>
          <p:cNvSpPr txBox="1"/>
          <p:nvPr/>
        </p:nvSpPr>
        <p:spPr>
          <a:xfrm>
            <a:off x="180437" y="2525070"/>
            <a:ext cx="56071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/>
              <a:t>G(</a:t>
            </a:r>
            <a:r>
              <a:rPr lang="en-US" altLang="ko-KR" sz="2000" b="1" dirty="0" err="1"/>
              <a:t>x,y</a:t>
            </a:r>
            <a:r>
              <a:rPr lang="en-US" altLang="ko-KR" sz="2000" b="1" dirty="0"/>
              <a:t>) = log(f(</a:t>
            </a:r>
            <a:r>
              <a:rPr lang="en-US" altLang="ko-KR" sz="2000" b="1" dirty="0" err="1"/>
              <a:t>x,y</a:t>
            </a:r>
            <a:r>
              <a:rPr lang="en-US" altLang="ko-KR" sz="2000" b="1" dirty="0"/>
              <a:t>)) – log(gaussian image)</a:t>
            </a:r>
            <a:endParaRPr lang="ko-KR" altLang="en-US" sz="2000" b="1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606CBACA-EFDE-06BC-0B64-830AB57099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4744" y="1389657"/>
            <a:ext cx="6109671" cy="449447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5718E68-7C9C-7A84-36F6-C1573B40E786}"/>
              </a:ext>
            </a:extLst>
          </p:cNvPr>
          <p:cNvSpPr txBox="1"/>
          <p:nvPr/>
        </p:nvSpPr>
        <p:spPr>
          <a:xfrm>
            <a:off x="180436" y="1799259"/>
            <a:ext cx="56071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err="1"/>
              <a:t>Retinex</a:t>
            </a:r>
            <a:r>
              <a:rPr lang="en-US" altLang="ko-KR" sz="1600" b="1" dirty="0"/>
              <a:t>: </a:t>
            </a:r>
            <a:r>
              <a:rPr lang="ko-KR" altLang="en-US" sz="1600" b="1" dirty="0"/>
              <a:t>배경 성분을 줄임 </a:t>
            </a:r>
            <a:r>
              <a:rPr lang="en-US" altLang="ko-KR" sz="1600" b="1" dirty="0"/>
              <a:t>-&gt; contrast, sharpness </a:t>
            </a:r>
            <a:r>
              <a:rPr lang="ko-KR" altLang="en-US" sz="1600" b="1" dirty="0"/>
              <a:t>향상</a:t>
            </a:r>
          </a:p>
        </p:txBody>
      </p:sp>
    </p:spTree>
    <p:extLst>
      <p:ext uri="{BB962C8B-B14F-4D97-AF65-F5344CB8AC3E}">
        <p14:creationId xmlns:p14="http://schemas.microsoft.com/office/powerpoint/2010/main" val="29969485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9D6D4C-665D-9372-EBCC-20E27818CF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0D8781-A539-D714-02A6-3B06F518F4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31109"/>
            <a:ext cx="9144000" cy="648773"/>
          </a:xfrm>
        </p:spPr>
        <p:txBody>
          <a:bodyPr anchor="ctr">
            <a:normAutofit/>
          </a:bodyPr>
          <a:lstStyle/>
          <a:p>
            <a:r>
              <a:rPr lang="en-US" altLang="ko-KR" sz="3200" dirty="0">
                <a:latin typeface="a드림고딕2" panose="02020600000000000000" pitchFamily="18" charset="-127"/>
                <a:ea typeface="a드림고딕2" panose="02020600000000000000" pitchFamily="18" charset="-127"/>
              </a:rPr>
              <a:t>Homework</a:t>
            </a:r>
            <a:endParaRPr lang="ko-KR" altLang="en-US" sz="3200" dirty="0">
              <a:latin typeface="a드림고딕2" panose="02020600000000000000" pitchFamily="18" charset="-127"/>
              <a:ea typeface="a드림고딕2" panose="02020600000000000000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7E6C2F4-F91D-1C86-9327-9B353446DB3A}"/>
              </a:ext>
            </a:extLst>
          </p:cNvPr>
          <p:cNvSpPr/>
          <p:nvPr/>
        </p:nvSpPr>
        <p:spPr>
          <a:xfrm>
            <a:off x="123288" y="133350"/>
            <a:ext cx="11887200" cy="6591300"/>
          </a:xfrm>
          <a:prstGeom prst="rect">
            <a:avLst/>
          </a:prstGeom>
          <a:noFill/>
          <a:ln w="38100">
            <a:solidFill>
              <a:schemeClr val="tx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88C9DC-87D6-FB8A-F751-563A566D1542}"/>
              </a:ext>
            </a:extLst>
          </p:cNvPr>
          <p:cNvSpPr txBox="1"/>
          <p:nvPr/>
        </p:nvSpPr>
        <p:spPr>
          <a:xfrm>
            <a:off x="2793507" y="677419"/>
            <a:ext cx="6629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err="1">
                <a:solidFill>
                  <a:schemeClr val="tx1"/>
                </a:solidFill>
                <a:latin typeface="a드림고딕2" panose="02020600000000000000" pitchFamily="18" charset="-127"/>
                <a:ea typeface="a드림고딕2" panose="02020600000000000000" pitchFamily="18" charset="-127"/>
              </a:rPr>
              <a:t>Retinex</a:t>
            </a:r>
            <a:endParaRPr lang="ko-KR" altLang="en-US" sz="1400" dirty="0"/>
          </a:p>
        </p:txBody>
      </p:sp>
      <p:sp>
        <p:nvSpPr>
          <p:cNvPr id="18" name="슬라이드 번호 개체 틀 17">
            <a:extLst>
              <a:ext uri="{FF2B5EF4-FFF2-40B4-BE49-F238E27FC236}">
                <a16:creationId xmlns:a16="http://schemas.microsoft.com/office/drawing/2014/main" id="{BE684467-D2CA-43AB-6155-E1D82D5D5F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69094B-BC88-4327-90ED-6D31623714BF}" type="slidenum">
              <a:rPr lang="ko-KR" altLang="en-US" smtClean="0"/>
              <a:t>7</a:t>
            </a:fld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0C1218F-D661-3A51-236E-215CBB5720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512" y="1128632"/>
            <a:ext cx="7519059" cy="445049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A9E6AA4-0CF5-182A-24E1-C0AEE51C9F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2582" y="1128633"/>
            <a:ext cx="4205895" cy="3183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9623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6771CA-FB81-3788-DC2C-2C5E08C51A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0F4A5605-E639-EFF2-4636-3C225DA2B431}"/>
              </a:ext>
            </a:extLst>
          </p:cNvPr>
          <p:cNvSpPr/>
          <p:nvPr/>
        </p:nvSpPr>
        <p:spPr>
          <a:xfrm>
            <a:off x="152400" y="142875"/>
            <a:ext cx="11887200" cy="6591300"/>
          </a:xfrm>
          <a:prstGeom prst="rect">
            <a:avLst/>
          </a:prstGeom>
          <a:noFill/>
          <a:ln w="38100">
            <a:solidFill>
              <a:schemeClr val="tx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슬라이드 번호 개체 틀 17">
            <a:extLst>
              <a:ext uri="{FF2B5EF4-FFF2-40B4-BE49-F238E27FC236}">
                <a16:creationId xmlns:a16="http://schemas.microsoft.com/office/drawing/2014/main" id="{D9370F62-6338-268E-5726-8C117C994D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69094B-BC88-4327-90ED-6D31623714BF}" type="slidenum">
              <a:rPr lang="ko-KR" altLang="en-US" smtClean="0"/>
              <a:t>8</a:t>
            </a:fld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3CE0A65-B785-F809-7755-FB665A55B568}"/>
              </a:ext>
            </a:extLst>
          </p:cNvPr>
          <p:cNvSpPr txBox="1"/>
          <p:nvPr/>
        </p:nvSpPr>
        <p:spPr>
          <a:xfrm>
            <a:off x="1072359" y="2002294"/>
            <a:ext cx="18399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/>
              <a:t>&lt;Original&gt;</a:t>
            </a:r>
            <a:endParaRPr lang="ko-KR" altLang="en-US" sz="20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F1EC8A5-8E71-1981-7E5B-7E692E51847C}"/>
              </a:ext>
            </a:extLst>
          </p:cNvPr>
          <p:cNvSpPr txBox="1"/>
          <p:nvPr/>
        </p:nvSpPr>
        <p:spPr>
          <a:xfrm>
            <a:off x="4873950" y="1993097"/>
            <a:ext cx="24685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/>
              <a:t>&lt;Gaussian image&gt;</a:t>
            </a:r>
            <a:endParaRPr lang="ko-KR" altLang="en-US" sz="20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4A712BD-DAEA-3DE1-8B55-B60361E0A30C}"/>
              </a:ext>
            </a:extLst>
          </p:cNvPr>
          <p:cNvSpPr txBox="1"/>
          <p:nvPr/>
        </p:nvSpPr>
        <p:spPr>
          <a:xfrm>
            <a:off x="8998063" y="1996113"/>
            <a:ext cx="24685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/>
              <a:t>&lt;</a:t>
            </a:r>
            <a:r>
              <a:rPr lang="en-US" altLang="ko-KR" sz="2000" b="1" dirty="0" err="1"/>
              <a:t>Retinex</a:t>
            </a:r>
            <a:r>
              <a:rPr lang="en-US" altLang="ko-KR" sz="2000" b="1" dirty="0"/>
              <a:t>&gt;</a:t>
            </a:r>
            <a:endParaRPr lang="ko-KR" altLang="en-US" sz="2000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8FDFB4F-3F42-E226-6FC3-068FA9F8A6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31"/>
          <a:stretch/>
        </p:blipFill>
        <p:spPr>
          <a:xfrm>
            <a:off x="391025" y="2482602"/>
            <a:ext cx="3202583" cy="3189180"/>
          </a:xfrm>
          <a:prstGeom prst="rect">
            <a:avLst/>
          </a:prstGeom>
        </p:spPr>
      </p:pic>
      <p:sp>
        <p:nvSpPr>
          <p:cNvPr id="14" name="같음 기호 13">
            <a:extLst>
              <a:ext uri="{FF2B5EF4-FFF2-40B4-BE49-F238E27FC236}">
                <a16:creationId xmlns:a16="http://schemas.microsoft.com/office/drawing/2014/main" id="{3A349ED0-8BE4-77F2-0F49-574748C514AF}"/>
              </a:ext>
            </a:extLst>
          </p:cNvPr>
          <p:cNvSpPr/>
          <p:nvPr/>
        </p:nvSpPr>
        <p:spPr>
          <a:xfrm>
            <a:off x="7801999" y="3717000"/>
            <a:ext cx="756772" cy="537882"/>
          </a:xfrm>
          <a:prstGeom prst="mathEqual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95A3BA4A-F836-8967-C09B-57794F9BD1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31109"/>
            <a:ext cx="9144000" cy="648773"/>
          </a:xfrm>
        </p:spPr>
        <p:txBody>
          <a:bodyPr anchor="ctr">
            <a:normAutofit/>
          </a:bodyPr>
          <a:lstStyle/>
          <a:p>
            <a:r>
              <a:rPr lang="en-US" altLang="ko-KR" sz="3200" dirty="0">
                <a:latin typeface="a드림고딕2" panose="02020600000000000000" pitchFamily="18" charset="-127"/>
                <a:ea typeface="a드림고딕2" panose="02020600000000000000" pitchFamily="18" charset="-127"/>
              </a:rPr>
              <a:t>Homework</a:t>
            </a:r>
            <a:endParaRPr lang="ko-KR" altLang="en-US" sz="3200" dirty="0">
              <a:latin typeface="a드림고딕2" panose="02020600000000000000" pitchFamily="18" charset="-127"/>
              <a:ea typeface="a드림고딕2" panose="02020600000000000000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E89A8D8-14E8-195C-2D5E-32FDEBFD6020}"/>
              </a:ext>
            </a:extLst>
          </p:cNvPr>
          <p:cNvSpPr txBox="1"/>
          <p:nvPr/>
        </p:nvSpPr>
        <p:spPr>
          <a:xfrm>
            <a:off x="2793507" y="677419"/>
            <a:ext cx="6629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err="1">
                <a:solidFill>
                  <a:schemeClr val="tx1"/>
                </a:solidFill>
                <a:latin typeface="a드림고딕2" panose="02020600000000000000" pitchFamily="18" charset="-127"/>
                <a:ea typeface="a드림고딕2" panose="02020600000000000000" pitchFamily="18" charset="-127"/>
              </a:rPr>
              <a:t>Retinex</a:t>
            </a:r>
            <a:endParaRPr lang="ko-KR" altLang="en-US" sz="1400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13C2865D-0CDF-7C17-0125-F90A8021EC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2489582"/>
            <a:ext cx="3202583" cy="3233676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1EEBFA9A-A175-D3A9-8413-7D558105E5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7099" y="2489582"/>
            <a:ext cx="3243071" cy="321170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F34AE5B1-BCDD-BB73-3966-38845F6A82C9}"/>
              </a:ext>
            </a:extLst>
          </p:cNvPr>
          <p:cNvSpPr txBox="1"/>
          <p:nvPr/>
        </p:nvSpPr>
        <p:spPr>
          <a:xfrm>
            <a:off x="3304626" y="1233322"/>
            <a:ext cx="56071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/>
              <a:t>G(</a:t>
            </a:r>
            <a:r>
              <a:rPr lang="en-US" altLang="ko-KR" sz="2000" b="1" dirty="0" err="1"/>
              <a:t>x,y</a:t>
            </a:r>
            <a:r>
              <a:rPr lang="en-US" altLang="ko-KR" sz="2000" b="1" dirty="0"/>
              <a:t>) = log(f(</a:t>
            </a:r>
            <a:r>
              <a:rPr lang="en-US" altLang="ko-KR" sz="2000" b="1" dirty="0" err="1"/>
              <a:t>x,y</a:t>
            </a:r>
            <a:r>
              <a:rPr lang="en-US" altLang="ko-KR" sz="2000" b="1" dirty="0"/>
              <a:t>)) – log(gaussian image)</a:t>
            </a:r>
            <a:endParaRPr lang="ko-KR" altLang="en-US" sz="2000" b="1" dirty="0"/>
          </a:p>
        </p:txBody>
      </p:sp>
      <p:sp>
        <p:nvSpPr>
          <p:cNvPr id="25" name="빼기 기호 24">
            <a:extLst>
              <a:ext uri="{FF2B5EF4-FFF2-40B4-BE49-F238E27FC236}">
                <a16:creationId xmlns:a16="http://schemas.microsoft.com/office/drawing/2014/main" id="{7BD610FA-CF6C-2810-188D-1B573B29986A}"/>
              </a:ext>
            </a:extLst>
          </p:cNvPr>
          <p:cNvSpPr/>
          <p:nvPr/>
        </p:nvSpPr>
        <p:spPr>
          <a:xfrm>
            <a:off x="3633494" y="3717000"/>
            <a:ext cx="833718" cy="546847"/>
          </a:xfrm>
          <a:prstGeom prst="mathMinus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66440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98705A-5EEE-C7E2-88C3-D6C9D4AC0D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A5C8CBEF-797A-9283-9C2E-E22EC7E34BC0}"/>
              </a:ext>
            </a:extLst>
          </p:cNvPr>
          <p:cNvSpPr/>
          <p:nvPr/>
        </p:nvSpPr>
        <p:spPr>
          <a:xfrm>
            <a:off x="152400" y="142875"/>
            <a:ext cx="11887200" cy="6591300"/>
          </a:xfrm>
          <a:prstGeom prst="rect">
            <a:avLst/>
          </a:prstGeom>
          <a:noFill/>
          <a:ln w="38100">
            <a:solidFill>
              <a:schemeClr val="tx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슬라이드 번호 개체 틀 17">
            <a:extLst>
              <a:ext uri="{FF2B5EF4-FFF2-40B4-BE49-F238E27FC236}">
                <a16:creationId xmlns:a16="http://schemas.microsoft.com/office/drawing/2014/main" id="{4B6070E5-479A-797F-21E1-60A5B37576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69094B-BC88-4327-90ED-6D31623714BF}" type="slidenum">
              <a:rPr lang="ko-KR" altLang="en-US" smtClean="0"/>
              <a:t>9</a:t>
            </a:fld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A045D4F-48AA-8905-1A34-9EC0F1E3F003}"/>
              </a:ext>
            </a:extLst>
          </p:cNvPr>
          <p:cNvSpPr txBox="1"/>
          <p:nvPr/>
        </p:nvSpPr>
        <p:spPr>
          <a:xfrm>
            <a:off x="1051934" y="1645322"/>
            <a:ext cx="18399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/>
              <a:t>&lt;Original&gt;</a:t>
            </a:r>
            <a:endParaRPr lang="ko-KR" altLang="en-US" sz="20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2EB43AB-42DB-7B6F-FDCB-A4697F616EA9}"/>
              </a:ext>
            </a:extLst>
          </p:cNvPr>
          <p:cNvSpPr txBox="1"/>
          <p:nvPr/>
        </p:nvSpPr>
        <p:spPr>
          <a:xfrm>
            <a:off x="4945740" y="1645322"/>
            <a:ext cx="2300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/>
              <a:t>&lt;</a:t>
            </a:r>
            <a:r>
              <a:rPr lang="en-US" altLang="ko-KR" sz="2000" b="1" dirty="0" err="1"/>
              <a:t>Retinex</a:t>
            </a:r>
            <a:r>
              <a:rPr lang="en-US" altLang="ko-KR" sz="2000" b="1" dirty="0"/>
              <a:t>&gt;</a:t>
            </a:r>
            <a:endParaRPr lang="ko-KR" altLang="en-US" sz="20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C9D98E3-FC99-FA3A-4CA0-A727B6ECA5F9}"/>
              </a:ext>
            </a:extLst>
          </p:cNvPr>
          <p:cNvSpPr txBox="1"/>
          <p:nvPr/>
        </p:nvSpPr>
        <p:spPr>
          <a:xfrm>
            <a:off x="8922954" y="1519740"/>
            <a:ext cx="25778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/>
              <a:t>&lt;Result&gt;</a:t>
            </a:r>
          </a:p>
          <a:p>
            <a:pPr algn="ctr"/>
            <a:r>
              <a:rPr lang="en-US" altLang="ko-KR" sz="1600" b="1" dirty="0"/>
              <a:t>contrast, sharpness </a:t>
            </a:r>
            <a:r>
              <a:rPr lang="ko-KR" altLang="en-US" sz="1600" b="1" dirty="0"/>
              <a:t>향상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54949E9-6D31-1A3C-AA1A-FE08059804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31"/>
          <a:stretch/>
        </p:blipFill>
        <p:spPr>
          <a:xfrm>
            <a:off x="370600" y="2125630"/>
            <a:ext cx="3202583" cy="3189180"/>
          </a:xfrm>
          <a:prstGeom prst="rect">
            <a:avLst/>
          </a:prstGeom>
        </p:spPr>
      </p:pic>
      <p:sp>
        <p:nvSpPr>
          <p:cNvPr id="14" name="같음 기호 13">
            <a:extLst>
              <a:ext uri="{FF2B5EF4-FFF2-40B4-BE49-F238E27FC236}">
                <a16:creationId xmlns:a16="http://schemas.microsoft.com/office/drawing/2014/main" id="{8811EEC0-EDFB-3CEE-37DC-6AF0D3467A2E}"/>
              </a:ext>
            </a:extLst>
          </p:cNvPr>
          <p:cNvSpPr/>
          <p:nvPr/>
        </p:nvSpPr>
        <p:spPr>
          <a:xfrm>
            <a:off x="7781574" y="3360028"/>
            <a:ext cx="756772" cy="537882"/>
          </a:xfrm>
          <a:prstGeom prst="mathEqual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16498B8E-8E50-A443-4635-9E0CA736C7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31109"/>
            <a:ext cx="9144000" cy="648773"/>
          </a:xfrm>
        </p:spPr>
        <p:txBody>
          <a:bodyPr anchor="ctr">
            <a:normAutofit/>
          </a:bodyPr>
          <a:lstStyle/>
          <a:p>
            <a:r>
              <a:rPr lang="en-US" altLang="ko-KR" sz="3200" dirty="0">
                <a:latin typeface="a드림고딕2" panose="02020600000000000000" pitchFamily="18" charset="-127"/>
                <a:ea typeface="a드림고딕2" panose="02020600000000000000" pitchFamily="18" charset="-127"/>
              </a:rPr>
              <a:t>Homework</a:t>
            </a:r>
            <a:endParaRPr lang="ko-KR" altLang="en-US" sz="3200" dirty="0">
              <a:latin typeface="a드림고딕2" panose="02020600000000000000" pitchFamily="18" charset="-127"/>
              <a:ea typeface="a드림고딕2" panose="02020600000000000000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5B23AA9-CAAE-97FE-A783-F7A9099E7E3C}"/>
              </a:ext>
            </a:extLst>
          </p:cNvPr>
          <p:cNvSpPr txBox="1"/>
          <p:nvPr/>
        </p:nvSpPr>
        <p:spPr>
          <a:xfrm>
            <a:off x="2793507" y="677419"/>
            <a:ext cx="6629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err="1">
                <a:solidFill>
                  <a:schemeClr val="tx1"/>
                </a:solidFill>
                <a:latin typeface="a드림고딕2" panose="02020600000000000000" pitchFamily="18" charset="-127"/>
                <a:ea typeface="a드림고딕2" panose="02020600000000000000" pitchFamily="18" charset="-127"/>
              </a:rPr>
              <a:t>Retinex</a:t>
            </a:r>
            <a:endParaRPr lang="ko-KR" altLang="en-US" sz="1400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E8743D0F-1A33-0AFE-A426-8842C6F34E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4709" y="2125630"/>
            <a:ext cx="3202583" cy="3233676"/>
          </a:xfrm>
          <a:prstGeom prst="rect">
            <a:avLst/>
          </a:prstGeom>
        </p:spPr>
      </p:pic>
      <p:sp>
        <p:nvSpPr>
          <p:cNvPr id="3" name="더하기 기호 2">
            <a:extLst>
              <a:ext uri="{FF2B5EF4-FFF2-40B4-BE49-F238E27FC236}">
                <a16:creationId xmlns:a16="http://schemas.microsoft.com/office/drawing/2014/main" id="{24857AAB-9F9D-86C9-B05C-18DCD2573700}"/>
              </a:ext>
            </a:extLst>
          </p:cNvPr>
          <p:cNvSpPr/>
          <p:nvPr/>
        </p:nvSpPr>
        <p:spPr>
          <a:xfrm>
            <a:off x="3675979" y="3237944"/>
            <a:ext cx="715933" cy="782050"/>
          </a:xfrm>
          <a:prstGeom prst="mathPlus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992F905-513C-4FE1-167D-CF316DD7D7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0600" y="2178771"/>
            <a:ext cx="3202583" cy="3190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7910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20267</TotalTime>
  <Words>933</Words>
  <Application>Microsoft Office PowerPoint</Application>
  <PresentationFormat>와이드스크린</PresentationFormat>
  <Paragraphs>173</Paragraphs>
  <Slides>27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5" baseType="lpstr">
      <vt:lpstr>a드림고딕2</vt:lpstr>
      <vt:lpstr>a바람새B</vt:lpstr>
      <vt:lpstr>Noto Sans KR</vt:lpstr>
      <vt:lpstr>맑은 고딕</vt:lpstr>
      <vt:lpstr>Aptos Narrow</vt:lpstr>
      <vt:lpstr>Arial</vt:lpstr>
      <vt:lpstr>Cambria Math</vt:lpstr>
      <vt:lpstr>Office 테마</vt:lpstr>
      <vt:lpstr>Digital Image Processing  Chapter 3: Intensity Transformations and Spatial Filtering</vt:lpstr>
      <vt:lpstr>Homework</vt:lpstr>
      <vt:lpstr>Homework</vt:lpstr>
      <vt:lpstr>Homework</vt:lpstr>
      <vt:lpstr>Homework</vt:lpstr>
      <vt:lpstr>Homework</vt:lpstr>
      <vt:lpstr>Homework</vt:lpstr>
      <vt:lpstr>Homework</vt:lpstr>
      <vt:lpstr>Homework</vt:lpstr>
      <vt:lpstr>Homework</vt:lpstr>
      <vt:lpstr>3.6 Sharpening Spatial Filters</vt:lpstr>
      <vt:lpstr>3.6 Sharpening Spatial Filters</vt:lpstr>
      <vt:lpstr>PowerPoint 프레젠테이션</vt:lpstr>
      <vt:lpstr>PowerPoint 프레젠테이션</vt:lpstr>
      <vt:lpstr>PowerPoint 프레젠테이션</vt:lpstr>
      <vt:lpstr>3.6 Sharpening Spatial Filters</vt:lpstr>
      <vt:lpstr>3.6 Sharpening Spatial Filters</vt:lpstr>
      <vt:lpstr>3.6 Sharpening Spatial Filters</vt:lpstr>
      <vt:lpstr>3.6 Sharpening Spatial Filters</vt:lpstr>
      <vt:lpstr>3.6 Sharpening Spatial Filters</vt:lpstr>
      <vt:lpstr>3.6 Sharpening Spatial Filters</vt:lpstr>
      <vt:lpstr>3.6 Sharpening Spatial Filters</vt:lpstr>
      <vt:lpstr>3.6 Sharpening Spatial Filters</vt:lpstr>
      <vt:lpstr>3.6 Sharpening Spatial Filters</vt:lpstr>
      <vt:lpstr>3.6 Sharpening Spatial Filters</vt:lpstr>
      <vt:lpstr>3.6 Sharpening Spatial Filters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3.1 Background 3.1.1 The basic of Intensity Transformations and Spatial Filtering</dc:title>
  <dc:creator>Microsoft 계정</dc:creator>
  <cp:lastModifiedBy>세완 이</cp:lastModifiedBy>
  <cp:revision>40</cp:revision>
  <dcterms:created xsi:type="dcterms:W3CDTF">2024-01-17T06:15:15Z</dcterms:created>
  <dcterms:modified xsi:type="dcterms:W3CDTF">2024-02-16T05:49:35Z</dcterms:modified>
</cp:coreProperties>
</file>